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7"/>
  </p:notesMasterIdLst>
  <p:sldIdLst>
    <p:sldId id="256" r:id="rId5"/>
    <p:sldId id="257" r:id="rId6"/>
  </p:sldIdLst>
  <p:sldSz cx="7562850" cy="10688638"/>
  <p:notesSz cx="10688638" cy="7562850"/>
  <p:embeddedFontLst>
    <p:embeddedFont>
      <p:font typeface="Roboto" panose="02000000000000000000" pitchFamily="2" charset="0"/>
      <p:regular r:id="rId8"/>
      <p:bold r:id="rId9"/>
      <p:italic r:id="rId10"/>
      <p:boldItalic r:id="rId11"/>
    </p:embeddedFont>
    <p:embeddedFont>
      <p:font typeface="Roboto Slab" pitchFamily="2"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7B8"/>
    <a:srgbClr val="7B8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10"/>
  </p:normalViewPr>
  <p:slideViewPr>
    <p:cSldViewPr snapToGrid="0" snapToObjects="1">
      <p:cViewPr varScale="1">
        <p:scale>
          <a:sx n="73" d="100"/>
          <a:sy n="73" d="100"/>
        </p:scale>
        <p:origin x="30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EDF1F8"/>
          </a:solidFill>
          <a:ln/>
        </p:spPr>
      </p:sp>
      <p:sp>
        <p:nvSpPr>
          <p:cNvPr id="3" name="Shape 1"/>
          <p:cNvSpPr/>
          <p:nvPr/>
        </p:nvSpPr>
        <p:spPr>
          <a:xfrm>
            <a:off x="0" y="0"/>
            <a:ext cx="7562026" cy="10689336"/>
          </a:xfrm>
          <a:prstGeom prst="rect">
            <a:avLst/>
          </a:prstGeom>
          <a:solidFill>
            <a:srgbClr val="FBFCFE"/>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7562026" cy="10689336"/>
          </a:xfrm>
          <a:prstGeom prst="rect">
            <a:avLst/>
          </a:prstGeom>
          <a:solidFill>
            <a:srgbClr val="EDF1F8"/>
          </a:solidFill>
          <a:ln/>
        </p:spPr>
      </p:sp>
      <p:sp>
        <p:nvSpPr>
          <p:cNvPr id="3" name="Shape 1"/>
          <p:cNvSpPr/>
          <p:nvPr/>
        </p:nvSpPr>
        <p:spPr>
          <a:xfrm>
            <a:off x="0" y="0"/>
            <a:ext cx="7562026" cy="10689336"/>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242777" y="190775"/>
            <a:ext cx="1815320" cy="153337"/>
          </a:xfrm>
          <a:prstGeom prst="roundRect">
            <a:avLst>
              <a:gd name="adj" fmla="val 7695"/>
            </a:avLst>
          </a:prstGeom>
          <a:solidFill>
            <a:srgbClr val="D7DFF4"/>
          </a:solidFill>
          <a:ln/>
        </p:spPr>
      </p:sp>
      <p:pic>
        <p:nvPicPr>
          <p:cNvPr id="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4378" y="217115"/>
            <a:ext cx="55448" cy="55448"/>
          </a:xfrm>
          <a:prstGeom prst="rect">
            <a:avLst/>
          </a:prstGeom>
        </p:spPr>
      </p:pic>
      <p:sp>
        <p:nvSpPr>
          <p:cNvPr id="4" name="Text 1"/>
          <p:cNvSpPr/>
          <p:nvPr/>
        </p:nvSpPr>
        <p:spPr>
          <a:xfrm>
            <a:off x="367519" y="211576"/>
            <a:ext cx="1251302" cy="66587"/>
          </a:xfrm>
          <a:prstGeom prst="rect">
            <a:avLst/>
          </a:prstGeom>
          <a:noFill/>
          <a:ln/>
        </p:spPr>
        <p:txBody>
          <a:bodyPr wrap="none" lIns="0" tIns="0" rIns="0" bIns="0" rtlCol="0" anchor="t"/>
          <a:lstStyle/>
          <a:p>
            <a:pPr marL="0" indent="0" algn="l">
              <a:lnSpc>
                <a:spcPct val="100000"/>
              </a:lnSpc>
              <a:buNone/>
            </a:pPr>
            <a:r>
              <a:rPr lang="en-US" sz="800" dirty="0">
                <a:solidFill>
                  <a:srgbClr val="15213F"/>
                </a:solidFill>
                <a:latin typeface="Roboto" pitchFamily="34" charset="0"/>
                <a:ea typeface="Roboto" pitchFamily="34" charset="-122"/>
                <a:cs typeface="Roboto" pitchFamily="34" charset="-120"/>
              </a:rPr>
              <a:t>VANUATU EMERGENCY RESPONSE</a:t>
            </a:r>
            <a:endParaRPr lang="en-US" sz="800" dirty="0"/>
          </a:p>
        </p:txBody>
      </p:sp>
      <p:sp>
        <p:nvSpPr>
          <p:cNvPr id="5" name="Text 2"/>
          <p:cNvSpPr/>
          <p:nvPr/>
        </p:nvSpPr>
        <p:spPr>
          <a:xfrm>
            <a:off x="253154" y="507987"/>
            <a:ext cx="4988098" cy="216746"/>
          </a:xfrm>
          <a:prstGeom prst="rect">
            <a:avLst/>
          </a:prstGeom>
          <a:noFill/>
          <a:ln/>
        </p:spPr>
        <p:txBody>
          <a:bodyPr wrap="none" lIns="0" tIns="0" rIns="0" bIns="0" rtlCol="0" anchor="t"/>
          <a:lstStyle/>
          <a:p>
            <a:pPr marL="0" indent="0" algn="l">
              <a:lnSpc>
                <a:spcPct val="104000"/>
              </a:lnSpc>
              <a:buNone/>
            </a:pPr>
            <a:r>
              <a:rPr lang="en-US" dirty="0">
                <a:solidFill>
                  <a:srgbClr val="3257B8"/>
                </a:solidFill>
                <a:latin typeface="Roboto Slab" pitchFamily="34" charset="0"/>
                <a:ea typeface="Roboto Slab" pitchFamily="34" charset="-122"/>
                <a:cs typeface="Roboto Slab" pitchFamily="34" charset="-120"/>
              </a:rPr>
              <a:t>Displacement Evacuation Center Management (DECM) Cluster</a:t>
            </a:r>
            <a:endParaRPr lang="en-US" dirty="0"/>
          </a:p>
        </p:txBody>
      </p:sp>
      <p:sp>
        <p:nvSpPr>
          <p:cNvPr id="6" name="Text 3"/>
          <p:cNvSpPr/>
          <p:nvPr/>
        </p:nvSpPr>
        <p:spPr>
          <a:xfrm>
            <a:off x="253154" y="809030"/>
            <a:ext cx="3150747" cy="108373"/>
          </a:xfrm>
          <a:prstGeom prst="rect">
            <a:avLst/>
          </a:prstGeom>
          <a:noFill/>
          <a:ln/>
        </p:spPr>
        <p:txBody>
          <a:bodyPr wrap="none" lIns="0" tIns="0" rIns="0" bIns="0" rtlCol="0" anchor="t"/>
          <a:lstStyle/>
          <a:p>
            <a:pPr marL="0" indent="0" algn="l">
              <a:lnSpc>
                <a:spcPct val="104000"/>
              </a:lnSpc>
              <a:buNone/>
            </a:pPr>
            <a:r>
              <a:rPr lang="en-US" sz="1000" dirty="0">
                <a:solidFill>
                  <a:srgbClr val="3E2513"/>
                </a:solidFill>
                <a:latin typeface="Roboto Slab" pitchFamily="34" charset="0"/>
                <a:ea typeface="Roboto Slab" pitchFamily="34" charset="-122"/>
                <a:cs typeface="Roboto Slab" pitchFamily="34" charset="-120"/>
              </a:rPr>
              <a:t>Situation Report — Vanuatu | Reporting Period: [Date] | Issue No: [XX]</a:t>
            </a:r>
            <a:endParaRPr lang="en-US" sz="1000" dirty="0"/>
          </a:p>
        </p:txBody>
      </p:sp>
      <p:sp>
        <p:nvSpPr>
          <p:cNvPr id="7" name="Shape 4"/>
          <p:cNvSpPr/>
          <p:nvPr/>
        </p:nvSpPr>
        <p:spPr>
          <a:xfrm>
            <a:off x="283446" y="1048456"/>
            <a:ext cx="1742086" cy="411200"/>
          </a:xfrm>
          <a:prstGeom prst="roundRect">
            <a:avLst>
              <a:gd name="adj" fmla="val 4548"/>
            </a:avLst>
          </a:prstGeom>
          <a:solidFill>
            <a:srgbClr val="3E2513"/>
          </a:solidFill>
          <a:ln/>
        </p:spPr>
      </p:sp>
      <p:sp>
        <p:nvSpPr>
          <p:cNvPr id="8" name="Text 5"/>
          <p:cNvSpPr/>
          <p:nvPr/>
        </p:nvSpPr>
        <p:spPr>
          <a:xfrm>
            <a:off x="222028" y="1100361"/>
            <a:ext cx="1603374" cy="337021"/>
          </a:xfrm>
          <a:prstGeom prst="rect">
            <a:avLst/>
          </a:prstGeom>
          <a:noFill/>
          <a:ln/>
        </p:spPr>
        <p:txBody>
          <a:bodyPr wrap="square" lIns="0" tIns="0" rIns="0" bIns="0" rtlCol="0" anchor="t">
            <a:normAutofit fontScale="92500" lnSpcReduction="10000"/>
          </a:bodyPr>
          <a:lstStyle/>
          <a:p>
            <a:pPr algn="ctr"/>
            <a:r>
              <a:rPr lang="en-US" sz="900" dirty="0">
                <a:solidFill>
                  <a:srgbClr val="000000"/>
                </a:solidFill>
                <a:latin typeface="Roboto" pitchFamily="34" charset="0"/>
                <a:ea typeface="Roboto" pitchFamily="34" charset="-122"/>
                <a:cs typeface="Roboto" pitchFamily="34" charset="-120"/>
              </a:rPr>
              <a:t>🏛</a:t>
            </a:r>
            <a:r>
              <a:rPr lang="en-US" sz="900" b="1" dirty="0">
                <a:solidFill>
                  <a:srgbClr val="FFFFFF"/>
                </a:solidFill>
                <a:latin typeface="Roboto" pitchFamily="34" charset="0"/>
                <a:ea typeface="Roboto" pitchFamily="34" charset="-122"/>
                <a:cs typeface="Roboto" pitchFamily="34" charset="-120"/>
              </a:rPr>
              <a:t>Co-Lead</a:t>
            </a:r>
            <a:endParaRPr lang="en-US" sz="900" dirty="0"/>
          </a:p>
          <a:p>
            <a:pPr algn="ctr"/>
            <a:r>
              <a:rPr lang="en-US" sz="900" dirty="0">
                <a:solidFill>
                  <a:srgbClr val="FFFFFF"/>
                </a:solidFill>
                <a:latin typeface="Roboto" pitchFamily="34" charset="0"/>
                <a:ea typeface="Roboto" pitchFamily="34" charset="-122"/>
                <a:cs typeface="Roboto" pitchFamily="34" charset="-120"/>
              </a:rPr>
              <a:t>International Organization for Migration (IOM)</a:t>
            </a:r>
            <a:endParaRPr lang="en-US" sz="900" dirty="0"/>
          </a:p>
          <a:p>
            <a:pPr marL="0" indent="0" algn="ctr">
              <a:lnSpc>
                <a:spcPct val="100000"/>
              </a:lnSpc>
              <a:buNone/>
            </a:pPr>
            <a:endParaRPr lang="en-US" sz="600" dirty="0"/>
          </a:p>
        </p:txBody>
      </p:sp>
      <p:sp>
        <p:nvSpPr>
          <p:cNvPr id="9" name="Text 6"/>
          <p:cNvSpPr/>
          <p:nvPr/>
        </p:nvSpPr>
        <p:spPr>
          <a:xfrm>
            <a:off x="2017963" y="1100361"/>
            <a:ext cx="1642145" cy="166405"/>
          </a:xfrm>
          <a:prstGeom prst="rect">
            <a:avLst/>
          </a:prstGeom>
          <a:noFill/>
          <a:ln/>
        </p:spPr>
        <p:txBody>
          <a:bodyPr wrap="square" lIns="0" tIns="0" rIns="0" bIns="0" rtlCol="0" anchor="t">
            <a:noAutofit/>
          </a:bodyPr>
          <a:lstStyle/>
          <a:p>
            <a:pPr marL="0" indent="0" algn="ctr">
              <a:lnSpc>
                <a:spcPct val="100000"/>
              </a:lnSpc>
              <a:buNone/>
            </a:pPr>
            <a:r>
              <a:rPr lang="en-US" sz="800" dirty="0">
                <a:solidFill>
                  <a:srgbClr val="000000"/>
                </a:solidFill>
                <a:latin typeface="Roboto" pitchFamily="34" charset="0"/>
                <a:ea typeface="Roboto" pitchFamily="34" charset="-122"/>
                <a:cs typeface="Roboto" pitchFamily="34" charset="-120"/>
              </a:rPr>
              <a:t>🏛</a:t>
            </a:r>
            <a:r>
              <a:rPr lang="en-US" sz="800" b="1" dirty="0">
                <a:solidFill>
                  <a:srgbClr val="15213F"/>
                </a:solidFill>
                <a:latin typeface="Roboto" pitchFamily="34" charset="0"/>
                <a:ea typeface="Roboto" pitchFamily="34" charset="-122"/>
                <a:cs typeface="Roboto" pitchFamily="34" charset="-120"/>
              </a:rPr>
              <a:t> Co-Lead</a:t>
            </a:r>
            <a:endParaRPr lang="en-US" sz="800" dirty="0"/>
          </a:p>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National Disaster Management Office (NDMO)</a:t>
            </a:r>
            <a:endParaRPr lang="en-US" sz="800" dirty="0"/>
          </a:p>
        </p:txBody>
      </p:sp>
      <p:sp>
        <p:nvSpPr>
          <p:cNvPr id="10" name="Text 7"/>
          <p:cNvSpPr/>
          <p:nvPr/>
        </p:nvSpPr>
        <p:spPr>
          <a:xfrm>
            <a:off x="3833282" y="1100361"/>
            <a:ext cx="1642145" cy="322674"/>
          </a:xfrm>
          <a:prstGeom prst="rect">
            <a:avLst/>
          </a:prstGeom>
          <a:noFill/>
          <a:ln/>
        </p:spPr>
        <p:txBody>
          <a:bodyPr wrap="square" lIns="0" tIns="0" rIns="0" bIns="0" rtlCol="0" anchor="t">
            <a:noAutofit/>
          </a:bodyPr>
          <a:lstStyle/>
          <a:p>
            <a:pPr marL="0" indent="0" algn="ctr">
              <a:lnSpc>
                <a:spcPct val="100000"/>
              </a:lnSpc>
              <a:buNone/>
            </a:pPr>
            <a:r>
              <a:rPr lang="en-US" sz="800" dirty="0">
                <a:solidFill>
                  <a:srgbClr val="000000"/>
                </a:solidFill>
                <a:latin typeface="Roboto" pitchFamily="34" charset="0"/>
                <a:ea typeface="Roboto" pitchFamily="34" charset="-122"/>
                <a:cs typeface="Roboto" pitchFamily="34" charset="-120"/>
              </a:rPr>
              <a:t>💰</a:t>
            </a:r>
            <a:r>
              <a:rPr lang="en-US" sz="800" b="1" dirty="0">
                <a:solidFill>
                  <a:srgbClr val="15213F"/>
                </a:solidFill>
                <a:latin typeface="Roboto" pitchFamily="34" charset="0"/>
                <a:ea typeface="Roboto" pitchFamily="34" charset="-122"/>
                <a:cs typeface="Roboto" pitchFamily="34" charset="-120"/>
              </a:rPr>
              <a:t> Donor</a:t>
            </a:r>
            <a:endParaRPr lang="en-US" sz="800" dirty="0"/>
          </a:p>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Australian Aid</a:t>
            </a:r>
            <a:endParaRPr lang="en-US" sz="800" dirty="0"/>
          </a:p>
        </p:txBody>
      </p:sp>
      <p:sp>
        <p:nvSpPr>
          <p:cNvPr id="11" name="Text 8"/>
          <p:cNvSpPr/>
          <p:nvPr/>
        </p:nvSpPr>
        <p:spPr>
          <a:xfrm>
            <a:off x="5648602" y="1100361"/>
            <a:ext cx="1642145" cy="379999"/>
          </a:xfrm>
          <a:prstGeom prst="rect">
            <a:avLst/>
          </a:prstGeom>
          <a:noFill/>
          <a:ln/>
        </p:spPr>
        <p:txBody>
          <a:bodyPr wrap="square" lIns="0" tIns="0" rIns="0" bIns="0" rtlCol="0" anchor="t">
            <a:noAutofit/>
          </a:bodyPr>
          <a:lstStyle/>
          <a:p>
            <a:pPr marL="0" indent="0" algn="ctr">
              <a:lnSpc>
                <a:spcPct val="100000"/>
              </a:lnSpc>
              <a:buNone/>
            </a:pPr>
            <a:r>
              <a:rPr lang="en-US" sz="800" dirty="0">
                <a:solidFill>
                  <a:srgbClr val="000000"/>
                </a:solidFill>
                <a:latin typeface="Roboto" pitchFamily="34" charset="0"/>
                <a:ea typeface="Roboto" pitchFamily="34" charset="-122"/>
                <a:cs typeface="Roboto" pitchFamily="34" charset="-120"/>
              </a:rPr>
              <a:t>📋</a:t>
            </a:r>
            <a:r>
              <a:rPr lang="en-US" sz="800" b="1" dirty="0">
                <a:solidFill>
                  <a:srgbClr val="15213F"/>
                </a:solidFill>
                <a:latin typeface="Roboto" pitchFamily="34" charset="0"/>
                <a:ea typeface="Roboto" pitchFamily="34" charset="-122"/>
                <a:cs typeface="Roboto" pitchFamily="34" charset="-120"/>
              </a:rPr>
              <a:t> Cluster</a:t>
            </a:r>
            <a:endParaRPr lang="en-US" sz="800" dirty="0"/>
          </a:p>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DECM Cluster - Vanuatu</a:t>
            </a:r>
            <a:endParaRPr lang="en-US" sz="800" dirty="0"/>
          </a:p>
        </p:txBody>
      </p:sp>
      <p:sp>
        <p:nvSpPr>
          <p:cNvPr id="12" name="Shape 9"/>
          <p:cNvSpPr/>
          <p:nvPr/>
        </p:nvSpPr>
        <p:spPr>
          <a:xfrm>
            <a:off x="202643" y="1519377"/>
            <a:ext cx="7076472" cy="5169"/>
          </a:xfrm>
          <a:prstGeom prst="rect">
            <a:avLst/>
          </a:prstGeom>
          <a:solidFill>
            <a:srgbClr val="15213F">
              <a:alpha val="50000"/>
            </a:srgbClr>
          </a:solidFill>
          <a:ln/>
        </p:spPr>
      </p:sp>
      <p:sp>
        <p:nvSpPr>
          <p:cNvPr id="13" name="Text 10"/>
          <p:cNvSpPr/>
          <p:nvPr/>
        </p:nvSpPr>
        <p:spPr>
          <a:xfrm>
            <a:off x="227848" y="1690713"/>
            <a:ext cx="1903692" cy="173421"/>
          </a:xfrm>
          <a:prstGeom prst="rect">
            <a:avLst/>
          </a:prstGeom>
          <a:noFill/>
          <a:ln/>
        </p:spPr>
        <p:txBody>
          <a:bodyPr wrap="none" lIns="0" tIns="0" rIns="0" bIns="0" rtlCol="0" anchor="t"/>
          <a:lstStyle/>
          <a:p>
            <a:pPr marL="0" indent="0" algn="l">
              <a:lnSpc>
                <a:spcPct val="104000"/>
              </a:lnSpc>
              <a:buNone/>
            </a:pPr>
            <a:r>
              <a:rPr lang="en-US" sz="1400" dirty="0">
                <a:solidFill>
                  <a:srgbClr val="3257B8"/>
                </a:solidFill>
                <a:latin typeface="Roboto Slab" pitchFamily="34" charset="0"/>
                <a:ea typeface="Roboto Slab" pitchFamily="34" charset="-122"/>
                <a:cs typeface="Roboto Slab" pitchFamily="34" charset="-120"/>
              </a:rPr>
              <a:t>Key Figures at a Glance</a:t>
            </a:r>
            <a:endParaRPr lang="en-US" sz="1400" dirty="0"/>
          </a:p>
        </p:txBody>
      </p:sp>
      <p:sp>
        <p:nvSpPr>
          <p:cNvPr id="14" name="Text 11"/>
          <p:cNvSpPr/>
          <p:nvPr/>
        </p:nvSpPr>
        <p:spPr>
          <a:xfrm>
            <a:off x="227849" y="1971108"/>
            <a:ext cx="7073914" cy="494019"/>
          </a:xfrm>
          <a:prstGeom prst="rect">
            <a:avLst/>
          </a:prstGeom>
          <a:noFill/>
          <a:ln/>
        </p:spPr>
        <p:txBody>
          <a:bodyPr wrap="none" lIns="0" tIns="0" rIns="0" bIns="0" rtlCol="0" anchor="t"/>
          <a:lstStyle/>
          <a:p>
            <a:pPr marL="0" indent="0" algn="l">
              <a:lnSpc>
                <a:spcPct val="100000"/>
              </a:lnSpc>
              <a:buNone/>
            </a:pPr>
            <a:r>
              <a:rPr lang="en-US" sz="1000" dirty="0">
                <a:solidFill>
                  <a:srgbClr val="15213F"/>
                </a:solidFill>
                <a:latin typeface="Roboto" pitchFamily="34" charset="0"/>
                <a:ea typeface="Roboto" pitchFamily="34" charset="-122"/>
                <a:cs typeface="Roboto" pitchFamily="34" charset="-120"/>
              </a:rPr>
              <a:t>The following figures reflect the latest verified data reported by cluster partners operating across active Evacuation Centers</a:t>
            </a:r>
          </a:p>
          <a:p>
            <a:pPr marL="0" indent="0" algn="l">
              <a:lnSpc>
                <a:spcPct val="100000"/>
              </a:lnSpc>
              <a:buNone/>
            </a:pPr>
            <a:r>
              <a:rPr lang="en-US" sz="1000" dirty="0">
                <a:solidFill>
                  <a:srgbClr val="15213F"/>
                </a:solidFill>
                <a:latin typeface="Roboto" pitchFamily="34" charset="0"/>
                <a:ea typeface="Roboto" pitchFamily="34" charset="-122"/>
                <a:cs typeface="Roboto" pitchFamily="34" charset="-120"/>
              </a:rPr>
              <a:t> (ECs) in Vanuatu.  All data is subject to revision as assessments continue.</a:t>
            </a:r>
            <a:endParaRPr lang="en-US" sz="1000" dirty="0"/>
          </a:p>
        </p:txBody>
      </p:sp>
      <p:sp>
        <p:nvSpPr>
          <p:cNvPr id="15" name="Text 12"/>
          <p:cNvSpPr/>
          <p:nvPr/>
        </p:nvSpPr>
        <p:spPr>
          <a:xfrm>
            <a:off x="212661" y="2455286"/>
            <a:ext cx="3516543" cy="228931"/>
          </a:xfrm>
          <a:prstGeom prst="rect">
            <a:avLst/>
          </a:prstGeom>
          <a:noFill/>
          <a:ln/>
        </p:spPr>
        <p:txBody>
          <a:bodyPr wrap="none" lIns="0" tIns="0" rIns="0" bIns="0" rtlCol="0" anchor="t"/>
          <a:lstStyle/>
          <a:p>
            <a:pPr marL="0" indent="0" algn="ctr">
              <a:lnSpc>
                <a:spcPct val="83000"/>
              </a:lnSpc>
              <a:buNone/>
            </a:pPr>
            <a:r>
              <a:rPr lang="en-US" dirty="0">
                <a:solidFill>
                  <a:srgbClr val="15213F"/>
                </a:solidFill>
                <a:latin typeface="Roboto Slab" pitchFamily="34" charset="0"/>
                <a:ea typeface="Roboto Slab" pitchFamily="34" charset="-122"/>
                <a:cs typeface="Roboto Slab" pitchFamily="34" charset="-120"/>
              </a:rPr>
              <a:t>[XX,XXX]</a:t>
            </a:r>
            <a:endParaRPr lang="en-US" dirty="0"/>
          </a:p>
        </p:txBody>
      </p:sp>
      <p:sp>
        <p:nvSpPr>
          <p:cNvPr id="16" name="Text 13"/>
          <p:cNvSpPr/>
          <p:nvPr/>
        </p:nvSpPr>
        <p:spPr>
          <a:xfrm>
            <a:off x="1537319" y="2744834"/>
            <a:ext cx="867166" cy="108373"/>
          </a:xfrm>
          <a:prstGeom prst="rect">
            <a:avLst/>
          </a:prstGeom>
          <a:noFill/>
          <a:ln/>
        </p:spPr>
        <p:txBody>
          <a:bodyPr wrap="none" lIns="0" tIns="0" rIns="0" bIns="0" rtlCol="0" anchor="t"/>
          <a:lstStyle/>
          <a:p>
            <a:pPr marL="0" indent="0" algn="ctr">
              <a:lnSpc>
                <a:spcPct val="104000"/>
              </a:lnSpc>
              <a:buNone/>
            </a:pPr>
            <a:r>
              <a:rPr lang="en-US" sz="1000" dirty="0">
                <a:solidFill>
                  <a:srgbClr val="15213F"/>
                </a:solidFill>
                <a:latin typeface="Roboto Slab" pitchFamily="34" charset="0"/>
                <a:ea typeface="Roboto Slab" pitchFamily="34" charset="-122"/>
                <a:cs typeface="Roboto Slab" pitchFamily="34" charset="-120"/>
              </a:rPr>
              <a:t>Total IDPs</a:t>
            </a:r>
            <a:endParaRPr lang="en-US" sz="1000" dirty="0"/>
          </a:p>
        </p:txBody>
      </p:sp>
      <p:sp>
        <p:nvSpPr>
          <p:cNvPr id="17" name="Text 14"/>
          <p:cNvSpPr/>
          <p:nvPr/>
        </p:nvSpPr>
        <p:spPr>
          <a:xfrm>
            <a:off x="212661" y="2874007"/>
            <a:ext cx="3067931" cy="325102"/>
          </a:xfrm>
          <a:prstGeom prst="rect">
            <a:avLst/>
          </a:prstGeom>
          <a:noFill/>
          <a:ln/>
        </p:spPr>
        <p:txBody>
          <a:bodyPr wrap="none" lIns="0" tIns="0" rIns="0" bIns="0" rtlCol="0" anchor="t"/>
          <a:lstStyle/>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Internally displaced persons currently registered</a:t>
            </a:r>
          </a:p>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 across all active ECs</a:t>
            </a:r>
            <a:endParaRPr lang="en-US" sz="800" dirty="0"/>
          </a:p>
        </p:txBody>
      </p:sp>
      <p:sp>
        <p:nvSpPr>
          <p:cNvPr id="18" name="Text 15"/>
          <p:cNvSpPr/>
          <p:nvPr/>
        </p:nvSpPr>
        <p:spPr>
          <a:xfrm>
            <a:off x="3772529" y="2443142"/>
            <a:ext cx="3516605" cy="228931"/>
          </a:xfrm>
          <a:prstGeom prst="rect">
            <a:avLst/>
          </a:prstGeom>
          <a:noFill/>
          <a:ln/>
        </p:spPr>
        <p:txBody>
          <a:bodyPr wrap="none" lIns="0" tIns="0" rIns="0" bIns="0" rtlCol="0" anchor="t"/>
          <a:lstStyle/>
          <a:p>
            <a:pPr marL="0" indent="0" algn="ctr">
              <a:lnSpc>
                <a:spcPct val="83000"/>
              </a:lnSpc>
              <a:buNone/>
            </a:pPr>
            <a:r>
              <a:rPr lang="en-US" sz="1600" dirty="0">
                <a:solidFill>
                  <a:srgbClr val="15213F"/>
                </a:solidFill>
                <a:latin typeface="Roboto Slab" pitchFamily="34" charset="0"/>
                <a:ea typeface="Roboto Slab" pitchFamily="34" charset="-122"/>
                <a:cs typeface="Roboto Slab" pitchFamily="34" charset="-120"/>
              </a:rPr>
              <a:t>[XX]</a:t>
            </a:r>
            <a:endParaRPr lang="en-US" sz="1600" dirty="0"/>
          </a:p>
        </p:txBody>
      </p:sp>
      <p:sp>
        <p:nvSpPr>
          <p:cNvPr id="19" name="Text 16"/>
          <p:cNvSpPr/>
          <p:nvPr/>
        </p:nvSpPr>
        <p:spPr>
          <a:xfrm>
            <a:off x="5097248" y="2744834"/>
            <a:ext cx="867166" cy="108373"/>
          </a:xfrm>
          <a:prstGeom prst="rect">
            <a:avLst/>
          </a:prstGeom>
          <a:noFill/>
          <a:ln/>
        </p:spPr>
        <p:txBody>
          <a:bodyPr wrap="none" lIns="0" tIns="0" rIns="0" bIns="0" rtlCol="0" anchor="t"/>
          <a:lstStyle/>
          <a:p>
            <a:pPr marL="0" indent="0" algn="ctr">
              <a:lnSpc>
                <a:spcPct val="104000"/>
              </a:lnSpc>
              <a:buNone/>
            </a:pPr>
            <a:r>
              <a:rPr lang="en-US" sz="1000" dirty="0">
                <a:solidFill>
                  <a:srgbClr val="15213F"/>
                </a:solidFill>
                <a:latin typeface="Roboto Slab" pitchFamily="34" charset="0"/>
                <a:ea typeface="Roboto Slab" pitchFamily="34" charset="-122"/>
                <a:cs typeface="Roboto Slab" pitchFamily="34" charset="-120"/>
              </a:rPr>
              <a:t>Evacuation Centers</a:t>
            </a:r>
            <a:endParaRPr lang="en-US" sz="1000" dirty="0"/>
          </a:p>
        </p:txBody>
      </p:sp>
      <p:sp>
        <p:nvSpPr>
          <p:cNvPr id="20" name="Text 17"/>
          <p:cNvSpPr/>
          <p:nvPr/>
        </p:nvSpPr>
        <p:spPr>
          <a:xfrm>
            <a:off x="3772529" y="2924807"/>
            <a:ext cx="3516605" cy="83203"/>
          </a:xfrm>
          <a:prstGeom prst="rect">
            <a:avLst/>
          </a:prstGeom>
          <a:noFill/>
          <a:ln/>
        </p:spPr>
        <p:txBody>
          <a:bodyPr wrap="none" lIns="0" tIns="0" rIns="0" bIns="0" rtlCol="0" anchor="t"/>
          <a:lstStyle/>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Active evacuation centers currently operational nationwide</a:t>
            </a:r>
            <a:endParaRPr lang="en-US" sz="800" dirty="0"/>
          </a:p>
        </p:txBody>
      </p:sp>
      <p:sp>
        <p:nvSpPr>
          <p:cNvPr id="21" name="Text 18"/>
          <p:cNvSpPr/>
          <p:nvPr/>
        </p:nvSpPr>
        <p:spPr>
          <a:xfrm>
            <a:off x="176721" y="3312701"/>
            <a:ext cx="3516543" cy="228931"/>
          </a:xfrm>
          <a:prstGeom prst="rect">
            <a:avLst/>
          </a:prstGeom>
          <a:noFill/>
          <a:ln/>
        </p:spPr>
        <p:txBody>
          <a:bodyPr wrap="none" lIns="0" tIns="0" rIns="0" bIns="0" rtlCol="0" anchor="t"/>
          <a:lstStyle/>
          <a:p>
            <a:pPr marL="0" indent="0" algn="ctr">
              <a:lnSpc>
                <a:spcPct val="83000"/>
              </a:lnSpc>
              <a:buNone/>
            </a:pPr>
            <a:r>
              <a:rPr lang="en-US" dirty="0">
                <a:solidFill>
                  <a:srgbClr val="15213F"/>
                </a:solidFill>
                <a:latin typeface="Roboto Slab" pitchFamily="34" charset="0"/>
                <a:ea typeface="Roboto Slab" pitchFamily="34" charset="-122"/>
                <a:cs typeface="Roboto Slab" pitchFamily="34" charset="-120"/>
              </a:rPr>
              <a:t>[XX,XXX]</a:t>
            </a:r>
            <a:endParaRPr lang="en-US" dirty="0"/>
          </a:p>
        </p:txBody>
      </p:sp>
      <p:sp>
        <p:nvSpPr>
          <p:cNvPr id="22" name="Text 19"/>
          <p:cNvSpPr/>
          <p:nvPr/>
        </p:nvSpPr>
        <p:spPr>
          <a:xfrm>
            <a:off x="1501379" y="3570499"/>
            <a:ext cx="867166" cy="108373"/>
          </a:xfrm>
          <a:prstGeom prst="rect">
            <a:avLst/>
          </a:prstGeom>
          <a:noFill/>
          <a:ln/>
        </p:spPr>
        <p:txBody>
          <a:bodyPr wrap="none" lIns="0" tIns="0" rIns="0" bIns="0" rtlCol="0" anchor="t"/>
          <a:lstStyle/>
          <a:p>
            <a:pPr marL="0" indent="0" algn="ctr">
              <a:lnSpc>
                <a:spcPct val="104000"/>
              </a:lnSpc>
              <a:buNone/>
            </a:pPr>
            <a:r>
              <a:rPr lang="en-US" sz="1050" dirty="0">
                <a:solidFill>
                  <a:srgbClr val="15213F"/>
                </a:solidFill>
                <a:latin typeface="Roboto Slab" pitchFamily="34" charset="0"/>
                <a:ea typeface="Roboto Slab" pitchFamily="34" charset="-122"/>
                <a:cs typeface="Roboto Slab" pitchFamily="34" charset="-120"/>
              </a:rPr>
              <a:t>People in Need</a:t>
            </a:r>
            <a:endParaRPr lang="en-US" sz="1050" dirty="0"/>
          </a:p>
        </p:txBody>
      </p:sp>
      <p:sp>
        <p:nvSpPr>
          <p:cNvPr id="23" name="Text 20"/>
          <p:cNvSpPr/>
          <p:nvPr/>
        </p:nvSpPr>
        <p:spPr>
          <a:xfrm>
            <a:off x="166444" y="3790019"/>
            <a:ext cx="3538648" cy="297734"/>
          </a:xfrm>
          <a:prstGeom prst="rect">
            <a:avLst/>
          </a:prstGeom>
          <a:noFill/>
          <a:ln/>
        </p:spPr>
        <p:txBody>
          <a:bodyPr wrap="none" lIns="0" tIns="0" rIns="0" bIns="0" rtlCol="0" anchor="t"/>
          <a:lstStyle/>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Total estimated population requiring humanitarian </a:t>
            </a:r>
          </a:p>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assistance</a:t>
            </a:r>
            <a:endParaRPr lang="en-US" sz="800" dirty="0"/>
          </a:p>
        </p:txBody>
      </p:sp>
      <p:sp>
        <p:nvSpPr>
          <p:cNvPr id="24" name="Text 21"/>
          <p:cNvSpPr/>
          <p:nvPr/>
        </p:nvSpPr>
        <p:spPr>
          <a:xfrm>
            <a:off x="3802645" y="3312701"/>
            <a:ext cx="3516605" cy="228931"/>
          </a:xfrm>
          <a:prstGeom prst="rect">
            <a:avLst/>
          </a:prstGeom>
          <a:noFill/>
          <a:ln/>
        </p:spPr>
        <p:txBody>
          <a:bodyPr wrap="none" lIns="0" tIns="0" rIns="0" bIns="0" rtlCol="0" anchor="t"/>
          <a:lstStyle/>
          <a:p>
            <a:pPr marL="0" indent="0" algn="ctr">
              <a:lnSpc>
                <a:spcPct val="83000"/>
              </a:lnSpc>
              <a:buNone/>
            </a:pPr>
            <a:r>
              <a:rPr lang="en-US" sz="1600" dirty="0">
                <a:solidFill>
                  <a:srgbClr val="15213F"/>
                </a:solidFill>
                <a:latin typeface="Roboto Slab" pitchFamily="34" charset="0"/>
                <a:ea typeface="Roboto Slab" pitchFamily="34" charset="-122"/>
                <a:cs typeface="Roboto Slab" pitchFamily="34" charset="-120"/>
              </a:rPr>
              <a:t>[XX,XXX]</a:t>
            </a:r>
            <a:endParaRPr lang="en-US" sz="1600" dirty="0"/>
          </a:p>
        </p:txBody>
      </p:sp>
      <p:sp>
        <p:nvSpPr>
          <p:cNvPr id="25" name="Text 22"/>
          <p:cNvSpPr/>
          <p:nvPr/>
        </p:nvSpPr>
        <p:spPr>
          <a:xfrm>
            <a:off x="5065635" y="3570499"/>
            <a:ext cx="995836" cy="166204"/>
          </a:xfrm>
          <a:prstGeom prst="rect">
            <a:avLst/>
          </a:prstGeom>
          <a:noFill/>
          <a:ln/>
        </p:spPr>
        <p:txBody>
          <a:bodyPr wrap="none" lIns="0" tIns="0" rIns="0" bIns="0" rtlCol="0" anchor="t"/>
          <a:lstStyle/>
          <a:p>
            <a:pPr marL="0" indent="0" algn="ctr">
              <a:lnSpc>
                <a:spcPct val="104000"/>
              </a:lnSpc>
              <a:buNone/>
            </a:pPr>
            <a:r>
              <a:rPr lang="en-US" sz="1050" dirty="0">
                <a:solidFill>
                  <a:srgbClr val="15213F"/>
                </a:solidFill>
                <a:latin typeface="Roboto Slab" pitchFamily="34" charset="0"/>
                <a:ea typeface="Roboto Slab" pitchFamily="34" charset="-122"/>
                <a:cs typeface="Roboto Slab" pitchFamily="34" charset="-120"/>
              </a:rPr>
              <a:t>People Reached</a:t>
            </a:r>
            <a:endParaRPr lang="en-US" sz="1050" dirty="0"/>
          </a:p>
        </p:txBody>
      </p:sp>
      <p:sp>
        <p:nvSpPr>
          <p:cNvPr id="26" name="Text 23"/>
          <p:cNvSpPr/>
          <p:nvPr/>
        </p:nvSpPr>
        <p:spPr>
          <a:xfrm>
            <a:off x="3802645" y="3802151"/>
            <a:ext cx="3516605" cy="83203"/>
          </a:xfrm>
          <a:prstGeom prst="rect">
            <a:avLst/>
          </a:prstGeom>
          <a:noFill/>
          <a:ln/>
        </p:spPr>
        <p:txBody>
          <a:bodyPr wrap="none" lIns="0" tIns="0" rIns="0" bIns="0" rtlCol="0" anchor="t"/>
          <a:lstStyle/>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Individuals who have received at least one form of </a:t>
            </a:r>
          </a:p>
          <a:p>
            <a:pPr marL="0" indent="0" algn="ctr">
              <a:lnSpc>
                <a:spcPct val="100000"/>
              </a:lnSpc>
              <a:buNone/>
            </a:pPr>
            <a:r>
              <a:rPr lang="en-US" sz="800" dirty="0">
                <a:solidFill>
                  <a:srgbClr val="15213F"/>
                </a:solidFill>
                <a:latin typeface="Roboto" pitchFamily="34" charset="0"/>
                <a:ea typeface="Roboto" pitchFamily="34" charset="-122"/>
                <a:cs typeface="Roboto" pitchFamily="34" charset="-120"/>
              </a:rPr>
              <a:t>humanitarian support</a:t>
            </a:r>
            <a:endParaRPr lang="en-US" sz="800" dirty="0"/>
          </a:p>
        </p:txBody>
      </p:sp>
      <p:pic>
        <p:nvPicPr>
          <p:cNvPr id="2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2661" y="4050805"/>
            <a:ext cx="223626" cy="223626"/>
          </a:xfrm>
          <a:prstGeom prst="rect">
            <a:avLst/>
          </a:prstGeom>
        </p:spPr>
      </p:pic>
      <p:sp>
        <p:nvSpPr>
          <p:cNvPr id="28" name="Text 24"/>
          <p:cNvSpPr/>
          <p:nvPr/>
        </p:nvSpPr>
        <p:spPr>
          <a:xfrm>
            <a:off x="242777" y="4333406"/>
            <a:ext cx="867166" cy="108373"/>
          </a:xfrm>
          <a:prstGeom prst="rect">
            <a:avLst/>
          </a:prstGeom>
          <a:noFill/>
          <a:ln/>
        </p:spPr>
        <p:txBody>
          <a:bodyPr wrap="none" lIns="0" tIns="0" rIns="0" bIns="0" rtlCol="0" anchor="t"/>
          <a:lstStyle/>
          <a:p>
            <a:pPr marL="0" indent="0" algn="l">
              <a:lnSpc>
                <a:spcPct val="104000"/>
              </a:lnSpc>
              <a:buNone/>
            </a:pPr>
            <a:r>
              <a:rPr lang="en-US" sz="900" dirty="0">
                <a:solidFill>
                  <a:srgbClr val="15213F"/>
                </a:solidFill>
                <a:latin typeface="Roboto Slab" pitchFamily="34" charset="0"/>
                <a:ea typeface="Roboto Slab" pitchFamily="34" charset="-122"/>
                <a:cs typeface="Roboto Slab" pitchFamily="34" charset="-120"/>
              </a:rPr>
              <a:t>Children (Under 18)</a:t>
            </a:r>
            <a:endParaRPr lang="en-US" sz="900" dirty="0"/>
          </a:p>
        </p:txBody>
      </p:sp>
      <p:sp>
        <p:nvSpPr>
          <p:cNvPr id="29" name="Text 25"/>
          <p:cNvSpPr/>
          <p:nvPr/>
        </p:nvSpPr>
        <p:spPr>
          <a:xfrm>
            <a:off x="253154" y="4480623"/>
            <a:ext cx="2720622" cy="521297"/>
          </a:xfrm>
          <a:prstGeom prst="rect">
            <a:avLst/>
          </a:prstGeom>
          <a:noFill/>
          <a:ln/>
        </p:spPr>
        <p:txBody>
          <a:bodyPr wrap="square" lIns="0" tIns="0" rIns="0" bIns="0" rtlCol="0" anchor="t">
            <a:noAutofit/>
          </a:bodyPr>
          <a:lstStyle/>
          <a:p>
            <a:pPr marL="0" indent="0" algn="l">
              <a:lnSpc>
                <a:spcPct val="150000"/>
              </a:lnSpc>
              <a:buNone/>
            </a:pPr>
            <a:r>
              <a:rPr lang="en-US" sz="800" b="1" dirty="0">
                <a:solidFill>
                  <a:srgbClr val="15213F"/>
                </a:solidFill>
                <a:latin typeface="Roboto" pitchFamily="34" charset="0"/>
                <a:ea typeface="Roboto" pitchFamily="34" charset="-122"/>
                <a:cs typeface="Roboto" pitchFamily="34" charset="-120"/>
              </a:rPr>
              <a:t>[XX,XXX]</a:t>
            </a:r>
            <a:r>
              <a:rPr lang="en-US" sz="800" dirty="0">
                <a:solidFill>
                  <a:srgbClr val="15213F"/>
                </a:solidFill>
                <a:latin typeface="Roboto" pitchFamily="34" charset="0"/>
                <a:ea typeface="Roboto" pitchFamily="34" charset="-122"/>
                <a:cs typeface="Roboto" pitchFamily="34" charset="-120"/>
              </a:rPr>
              <a:t> children identified in ECs, representing approximately </a:t>
            </a:r>
            <a:r>
              <a:rPr lang="en-US" sz="800" b="1" dirty="0">
                <a:solidFill>
                  <a:srgbClr val="15213F"/>
                </a:solidFill>
                <a:latin typeface="Roboto" pitchFamily="34" charset="0"/>
                <a:ea typeface="Roboto" pitchFamily="34" charset="-122"/>
                <a:cs typeface="Roboto" pitchFamily="34" charset="-120"/>
              </a:rPr>
              <a:t>[XX]%</a:t>
            </a:r>
            <a:r>
              <a:rPr lang="en-US" sz="800" dirty="0">
                <a:solidFill>
                  <a:srgbClr val="15213F"/>
                </a:solidFill>
                <a:latin typeface="Roboto" pitchFamily="34" charset="0"/>
                <a:ea typeface="Roboto" pitchFamily="34" charset="-122"/>
                <a:cs typeface="Roboto" pitchFamily="34" charset="-120"/>
              </a:rPr>
              <a:t> of total IDP population. Unaccompanied minors: </a:t>
            </a:r>
            <a:r>
              <a:rPr lang="en-US" sz="800" b="1" dirty="0">
                <a:solidFill>
                  <a:srgbClr val="15213F"/>
                </a:solidFill>
                <a:latin typeface="Roboto" pitchFamily="34" charset="0"/>
                <a:ea typeface="Roboto" pitchFamily="34" charset="-122"/>
                <a:cs typeface="Roboto" pitchFamily="34" charset="-120"/>
              </a:rPr>
              <a:t>[XX]</a:t>
            </a:r>
            <a:endParaRPr lang="en-US" sz="800" dirty="0"/>
          </a:p>
        </p:txBody>
      </p:sp>
      <p:pic>
        <p:nvPicPr>
          <p:cNvPr id="30"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12607" y="4094513"/>
            <a:ext cx="260931" cy="260931"/>
          </a:xfrm>
          <a:prstGeom prst="rect">
            <a:avLst/>
          </a:prstGeom>
        </p:spPr>
      </p:pic>
      <p:sp>
        <p:nvSpPr>
          <p:cNvPr id="31" name="Text 26"/>
          <p:cNvSpPr/>
          <p:nvPr/>
        </p:nvSpPr>
        <p:spPr>
          <a:xfrm>
            <a:off x="3809480" y="4414275"/>
            <a:ext cx="867166" cy="108373"/>
          </a:xfrm>
          <a:prstGeom prst="rect">
            <a:avLst/>
          </a:prstGeom>
          <a:noFill/>
          <a:ln/>
        </p:spPr>
        <p:txBody>
          <a:bodyPr wrap="none" lIns="0" tIns="0" rIns="0" bIns="0" rtlCol="0" anchor="t"/>
          <a:lstStyle/>
          <a:p>
            <a:pPr marL="0" indent="0" algn="l">
              <a:lnSpc>
                <a:spcPct val="104000"/>
              </a:lnSpc>
              <a:buNone/>
            </a:pPr>
            <a:r>
              <a:rPr lang="en-US" sz="900" dirty="0">
                <a:solidFill>
                  <a:srgbClr val="15213F"/>
                </a:solidFill>
                <a:latin typeface="Roboto Slab" pitchFamily="34" charset="0"/>
                <a:ea typeface="Roboto Slab" pitchFamily="34" charset="-122"/>
                <a:cs typeface="Roboto Slab" pitchFamily="34" charset="-120"/>
              </a:rPr>
              <a:t>Sex Ratio</a:t>
            </a:r>
            <a:endParaRPr lang="en-US" sz="900" dirty="0"/>
          </a:p>
        </p:txBody>
      </p:sp>
      <p:sp>
        <p:nvSpPr>
          <p:cNvPr id="32" name="Text 27"/>
          <p:cNvSpPr/>
          <p:nvPr/>
        </p:nvSpPr>
        <p:spPr>
          <a:xfrm>
            <a:off x="3809480" y="4589894"/>
            <a:ext cx="3516605" cy="166405"/>
          </a:xfrm>
          <a:prstGeom prst="rect">
            <a:avLst/>
          </a:prstGeom>
          <a:noFill/>
          <a:ln/>
        </p:spPr>
        <p:txBody>
          <a:bodyPr wrap="square" lIns="0" tIns="0" rIns="0" bIns="0" rtlCol="0" anchor="t">
            <a:noAutofit/>
          </a:bodyPr>
          <a:lstStyle/>
          <a:p>
            <a:pPr marL="0" indent="0" algn="l">
              <a:lnSpc>
                <a:spcPct val="150000"/>
              </a:lnSpc>
              <a:buNone/>
            </a:pPr>
            <a:r>
              <a:rPr lang="en-US" sz="800" b="1" dirty="0">
                <a:solidFill>
                  <a:srgbClr val="15213F"/>
                </a:solidFill>
                <a:latin typeface="Roboto" pitchFamily="34" charset="0"/>
                <a:ea typeface="Roboto" pitchFamily="34" charset="-122"/>
                <a:cs typeface="Roboto" pitchFamily="34" charset="-120"/>
              </a:rPr>
              <a:t>Female: [XX]% | Male: [XX]%</a:t>
            </a:r>
            <a:endParaRPr lang="en-US" sz="800" dirty="0"/>
          </a:p>
          <a:p>
            <a:pPr marL="0" indent="0" algn="l">
              <a:lnSpc>
                <a:spcPct val="150000"/>
              </a:lnSpc>
              <a:buNone/>
            </a:pPr>
            <a:r>
              <a:rPr lang="en-US" sz="800" dirty="0">
                <a:solidFill>
                  <a:srgbClr val="15213F"/>
                </a:solidFill>
                <a:latin typeface="Roboto" pitchFamily="34" charset="0"/>
                <a:ea typeface="Roboto" pitchFamily="34" charset="-122"/>
                <a:cs typeface="Roboto" pitchFamily="34" charset="-120"/>
              </a:rPr>
              <a:t>Gender-disaggregated data collected at all registered ECs</a:t>
            </a:r>
            <a:endParaRPr lang="en-US" sz="800" dirty="0"/>
          </a:p>
        </p:txBody>
      </p:sp>
      <p:pic>
        <p:nvPicPr>
          <p:cNvPr id="33"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27719" y="5063444"/>
            <a:ext cx="139800" cy="139800"/>
          </a:xfrm>
          <a:prstGeom prst="rect">
            <a:avLst/>
          </a:prstGeom>
        </p:spPr>
      </p:pic>
      <p:sp>
        <p:nvSpPr>
          <p:cNvPr id="34" name="Text 28"/>
          <p:cNvSpPr/>
          <p:nvPr/>
        </p:nvSpPr>
        <p:spPr>
          <a:xfrm>
            <a:off x="227719" y="5248855"/>
            <a:ext cx="867166" cy="108373"/>
          </a:xfrm>
          <a:prstGeom prst="rect">
            <a:avLst/>
          </a:prstGeom>
          <a:noFill/>
          <a:ln/>
        </p:spPr>
        <p:txBody>
          <a:bodyPr wrap="none" lIns="0" tIns="0" rIns="0" bIns="0" rtlCol="0" anchor="t"/>
          <a:lstStyle/>
          <a:p>
            <a:pPr marL="0" indent="0" algn="l">
              <a:lnSpc>
                <a:spcPct val="104000"/>
              </a:lnSpc>
              <a:buNone/>
            </a:pPr>
            <a:r>
              <a:rPr lang="en-US" sz="900" dirty="0">
                <a:solidFill>
                  <a:srgbClr val="15213F"/>
                </a:solidFill>
                <a:latin typeface="Roboto Slab" pitchFamily="34" charset="0"/>
                <a:ea typeface="Roboto Slab" pitchFamily="34" charset="-122"/>
                <a:cs typeface="Roboto Slab" pitchFamily="34" charset="-120"/>
              </a:rPr>
              <a:t>Age Distribution</a:t>
            </a:r>
            <a:endParaRPr lang="en-US" sz="900" dirty="0"/>
          </a:p>
        </p:txBody>
      </p:sp>
      <p:sp>
        <p:nvSpPr>
          <p:cNvPr id="35" name="Text 29"/>
          <p:cNvSpPr/>
          <p:nvPr/>
        </p:nvSpPr>
        <p:spPr>
          <a:xfrm>
            <a:off x="242777" y="5371959"/>
            <a:ext cx="3052873" cy="427680"/>
          </a:xfrm>
          <a:prstGeom prst="rect">
            <a:avLst/>
          </a:prstGeom>
          <a:noFill/>
          <a:ln/>
        </p:spPr>
        <p:txBody>
          <a:bodyPr wrap="none" lIns="0" tIns="0" rIns="0" bIns="0" rtlCol="0" anchor="t"/>
          <a:lstStyle/>
          <a:p>
            <a:pPr marL="0" indent="0" algn="l">
              <a:lnSpc>
                <a:spcPct val="150000"/>
              </a:lnSpc>
              <a:buNone/>
            </a:pPr>
            <a:r>
              <a:rPr lang="en-US" sz="800" dirty="0">
                <a:solidFill>
                  <a:srgbClr val="15213F"/>
                </a:solidFill>
                <a:latin typeface="Roboto" pitchFamily="34" charset="0"/>
                <a:ea typeface="Roboto" pitchFamily="34" charset="-122"/>
                <a:cs typeface="Roboto" pitchFamily="34" charset="-120"/>
              </a:rPr>
              <a:t>0–5 yrs: </a:t>
            </a:r>
            <a:r>
              <a:rPr lang="en-US" sz="800" b="1" dirty="0">
                <a:solidFill>
                  <a:srgbClr val="15213F"/>
                </a:solidFill>
                <a:latin typeface="Roboto" pitchFamily="34" charset="0"/>
                <a:ea typeface="Roboto" pitchFamily="34" charset="-122"/>
                <a:cs typeface="Roboto" pitchFamily="34" charset="-120"/>
              </a:rPr>
              <a:t>[XX]%</a:t>
            </a:r>
            <a:r>
              <a:rPr lang="en-US" sz="800" dirty="0">
                <a:solidFill>
                  <a:srgbClr val="15213F"/>
                </a:solidFill>
                <a:latin typeface="Roboto" pitchFamily="34" charset="0"/>
                <a:ea typeface="Roboto" pitchFamily="34" charset="-122"/>
                <a:cs typeface="Roboto" pitchFamily="34" charset="-120"/>
              </a:rPr>
              <a:t> | 6–17 yrs: </a:t>
            </a:r>
            <a:r>
              <a:rPr lang="en-US" sz="800" b="1" dirty="0">
                <a:solidFill>
                  <a:srgbClr val="15213F"/>
                </a:solidFill>
                <a:latin typeface="Roboto" pitchFamily="34" charset="0"/>
                <a:ea typeface="Roboto" pitchFamily="34" charset="-122"/>
                <a:cs typeface="Roboto" pitchFamily="34" charset="-120"/>
              </a:rPr>
              <a:t>[XX]%</a:t>
            </a:r>
            <a:r>
              <a:rPr lang="en-US" sz="800" dirty="0">
                <a:solidFill>
                  <a:srgbClr val="15213F"/>
                </a:solidFill>
                <a:latin typeface="Roboto" pitchFamily="34" charset="0"/>
                <a:ea typeface="Roboto" pitchFamily="34" charset="-122"/>
                <a:cs typeface="Roboto" pitchFamily="34" charset="-120"/>
              </a:rPr>
              <a:t> | 18–59 yrs: </a:t>
            </a:r>
            <a:r>
              <a:rPr lang="en-US" sz="800" b="1" dirty="0">
                <a:solidFill>
                  <a:srgbClr val="15213F"/>
                </a:solidFill>
                <a:latin typeface="Roboto" pitchFamily="34" charset="0"/>
                <a:ea typeface="Roboto" pitchFamily="34" charset="-122"/>
                <a:cs typeface="Roboto" pitchFamily="34" charset="-120"/>
              </a:rPr>
              <a:t>[XX]%</a:t>
            </a:r>
            <a:r>
              <a:rPr lang="en-US" sz="800" dirty="0">
                <a:solidFill>
                  <a:srgbClr val="15213F"/>
                </a:solidFill>
                <a:latin typeface="Roboto" pitchFamily="34" charset="0"/>
                <a:ea typeface="Roboto" pitchFamily="34" charset="-122"/>
                <a:cs typeface="Roboto" pitchFamily="34" charset="-120"/>
              </a:rPr>
              <a:t> | </a:t>
            </a:r>
          </a:p>
          <a:p>
            <a:pPr marL="0" indent="0" algn="l">
              <a:lnSpc>
                <a:spcPct val="150000"/>
              </a:lnSpc>
              <a:buNone/>
            </a:pPr>
            <a:r>
              <a:rPr lang="en-US" sz="800" dirty="0">
                <a:solidFill>
                  <a:srgbClr val="15213F"/>
                </a:solidFill>
                <a:latin typeface="Roboto" pitchFamily="34" charset="0"/>
                <a:ea typeface="Roboto" pitchFamily="34" charset="-122"/>
                <a:cs typeface="Roboto" pitchFamily="34" charset="-120"/>
              </a:rPr>
              <a:t>60+ yrs: </a:t>
            </a:r>
            <a:r>
              <a:rPr lang="en-US" sz="800" b="1" dirty="0">
                <a:solidFill>
                  <a:srgbClr val="15213F"/>
                </a:solidFill>
                <a:latin typeface="Roboto" pitchFamily="34" charset="0"/>
                <a:ea typeface="Roboto" pitchFamily="34" charset="-122"/>
                <a:cs typeface="Roboto" pitchFamily="34" charset="-120"/>
              </a:rPr>
              <a:t>[XX]%</a:t>
            </a:r>
            <a:endParaRPr lang="en-US" sz="800" dirty="0"/>
          </a:p>
        </p:txBody>
      </p:sp>
      <p:pic>
        <p:nvPicPr>
          <p:cNvPr id="36"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12607" y="5022614"/>
            <a:ext cx="230158" cy="230158"/>
          </a:xfrm>
          <a:prstGeom prst="rect">
            <a:avLst/>
          </a:prstGeom>
        </p:spPr>
      </p:pic>
      <p:sp>
        <p:nvSpPr>
          <p:cNvPr id="37" name="Text 30"/>
          <p:cNvSpPr/>
          <p:nvPr/>
        </p:nvSpPr>
        <p:spPr>
          <a:xfrm>
            <a:off x="3812609" y="5303645"/>
            <a:ext cx="867166" cy="108373"/>
          </a:xfrm>
          <a:prstGeom prst="rect">
            <a:avLst/>
          </a:prstGeom>
          <a:noFill/>
          <a:ln/>
        </p:spPr>
        <p:txBody>
          <a:bodyPr wrap="none" lIns="0" tIns="0" rIns="0" bIns="0" rtlCol="0" anchor="t"/>
          <a:lstStyle/>
          <a:p>
            <a:pPr marL="0" indent="0" algn="l">
              <a:lnSpc>
                <a:spcPct val="104000"/>
              </a:lnSpc>
              <a:buNone/>
            </a:pPr>
            <a:r>
              <a:rPr lang="en-US" sz="900" dirty="0">
                <a:solidFill>
                  <a:srgbClr val="15213F"/>
                </a:solidFill>
                <a:latin typeface="Roboto Slab" pitchFamily="34" charset="0"/>
                <a:ea typeface="Roboto Slab" pitchFamily="34" charset="-122"/>
                <a:cs typeface="Roboto Slab" pitchFamily="34" charset="-120"/>
              </a:rPr>
              <a:t>Vulnerabilities</a:t>
            </a:r>
            <a:endParaRPr lang="en-US" sz="900" dirty="0"/>
          </a:p>
        </p:txBody>
      </p:sp>
      <p:sp>
        <p:nvSpPr>
          <p:cNvPr id="38" name="Text 31"/>
          <p:cNvSpPr/>
          <p:nvPr/>
        </p:nvSpPr>
        <p:spPr>
          <a:xfrm>
            <a:off x="3839457" y="5457392"/>
            <a:ext cx="2760080" cy="409864"/>
          </a:xfrm>
          <a:prstGeom prst="rect">
            <a:avLst/>
          </a:prstGeom>
          <a:noFill/>
          <a:ln/>
        </p:spPr>
        <p:txBody>
          <a:bodyPr wrap="none" lIns="0" tIns="0" rIns="0" bIns="0" rtlCol="0" anchor="t"/>
          <a:lstStyle/>
          <a:p>
            <a:pPr marL="0" indent="0" algn="l">
              <a:lnSpc>
                <a:spcPct val="150000"/>
              </a:lnSpc>
              <a:buNone/>
            </a:pPr>
            <a:r>
              <a:rPr lang="en-US" sz="800" dirty="0">
                <a:solidFill>
                  <a:srgbClr val="15213F"/>
                </a:solidFill>
                <a:latin typeface="Roboto" pitchFamily="34" charset="0"/>
                <a:ea typeface="Roboto" pitchFamily="34" charset="-122"/>
                <a:cs typeface="Roboto" pitchFamily="34" charset="-120"/>
              </a:rPr>
              <a:t>Persons with disabilities: </a:t>
            </a:r>
            <a:r>
              <a:rPr lang="en-US" sz="800" b="1" dirty="0">
                <a:solidFill>
                  <a:srgbClr val="15213F"/>
                </a:solidFill>
                <a:latin typeface="Roboto" pitchFamily="34" charset="0"/>
                <a:ea typeface="Roboto" pitchFamily="34" charset="-122"/>
                <a:cs typeface="Roboto" pitchFamily="34" charset="-120"/>
              </a:rPr>
              <a:t>[XX]</a:t>
            </a:r>
            <a:r>
              <a:rPr lang="en-US" sz="800" dirty="0">
                <a:solidFill>
                  <a:srgbClr val="15213F"/>
                </a:solidFill>
                <a:latin typeface="Roboto" pitchFamily="34" charset="0"/>
                <a:ea typeface="Roboto" pitchFamily="34" charset="-122"/>
                <a:cs typeface="Roboto" pitchFamily="34" charset="-120"/>
              </a:rPr>
              <a:t> | Pregnant &amp; lactating </a:t>
            </a:r>
          </a:p>
          <a:p>
            <a:pPr marL="0" indent="0" algn="l">
              <a:lnSpc>
                <a:spcPct val="150000"/>
              </a:lnSpc>
              <a:buNone/>
            </a:pPr>
            <a:r>
              <a:rPr lang="en-US" sz="800" dirty="0">
                <a:solidFill>
                  <a:srgbClr val="15213F"/>
                </a:solidFill>
                <a:latin typeface="Roboto" pitchFamily="34" charset="0"/>
                <a:ea typeface="Roboto" pitchFamily="34" charset="-122"/>
                <a:cs typeface="Roboto" pitchFamily="34" charset="-120"/>
              </a:rPr>
              <a:t>women: </a:t>
            </a:r>
            <a:r>
              <a:rPr lang="en-US" sz="800" b="1" dirty="0">
                <a:solidFill>
                  <a:srgbClr val="15213F"/>
                </a:solidFill>
                <a:latin typeface="Roboto" pitchFamily="34" charset="0"/>
                <a:ea typeface="Roboto" pitchFamily="34" charset="-122"/>
                <a:cs typeface="Roboto" pitchFamily="34" charset="-120"/>
              </a:rPr>
              <a:t>[XX]</a:t>
            </a:r>
            <a:r>
              <a:rPr lang="en-US" sz="800" dirty="0">
                <a:solidFill>
                  <a:srgbClr val="15213F"/>
                </a:solidFill>
                <a:latin typeface="Roboto" pitchFamily="34" charset="0"/>
                <a:ea typeface="Roboto" pitchFamily="34" charset="-122"/>
                <a:cs typeface="Roboto" pitchFamily="34" charset="-120"/>
              </a:rPr>
              <a:t> | Elderly at risk: </a:t>
            </a:r>
            <a:r>
              <a:rPr lang="en-US" sz="800" b="1" dirty="0">
                <a:solidFill>
                  <a:srgbClr val="15213F"/>
                </a:solidFill>
                <a:latin typeface="Roboto" pitchFamily="34" charset="0"/>
                <a:ea typeface="Roboto" pitchFamily="34" charset="-122"/>
                <a:cs typeface="Roboto" pitchFamily="34" charset="-120"/>
              </a:rPr>
              <a:t>[XX]</a:t>
            </a:r>
            <a:endParaRPr lang="en-US" sz="800" dirty="0"/>
          </a:p>
        </p:txBody>
      </p:sp>
      <p:sp>
        <p:nvSpPr>
          <p:cNvPr id="39" name="Text 32"/>
          <p:cNvSpPr/>
          <p:nvPr/>
        </p:nvSpPr>
        <p:spPr>
          <a:xfrm>
            <a:off x="227719" y="5935611"/>
            <a:ext cx="1677223" cy="108373"/>
          </a:xfrm>
          <a:prstGeom prst="rect">
            <a:avLst/>
          </a:prstGeom>
          <a:noFill/>
          <a:ln/>
        </p:spPr>
        <p:txBody>
          <a:bodyPr wrap="none" lIns="0" tIns="0" rIns="0" bIns="0" rtlCol="0" anchor="t"/>
          <a:lstStyle/>
          <a:p>
            <a:pPr marL="0" indent="0" algn="l">
              <a:lnSpc>
                <a:spcPct val="104000"/>
              </a:lnSpc>
              <a:buNone/>
            </a:pPr>
            <a:r>
              <a:rPr lang="en-US" sz="1100" dirty="0">
                <a:solidFill>
                  <a:srgbClr val="3257B8"/>
                </a:solidFill>
                <a:latin typeface="Roboto Slab" pitchFamily="34" charset="0"/>
                <a:ea typeface="Roboto Slab" pitchFamily="34" charset="-122"/>
                <a:cs typeface="Roboto Slab" pitchFamily="34" charset="-120"/>
              </a:rPr>
              <a:t>Operational Overview &amp; Context</a:t>
            </a:r>
            <a:endParaRPr lang="en-US" sz="1100" dirty="0"/>
          </a:p>
        </p:txBody>
      </p:sp>
      <p:sp>
        <p:nvSpPr>
          <p:cNvPr id="40" name="Text 33"/>
          <p:cNvSpPr/>
          <p:nvPr/>
        </p:nvSpPr>
        <p:spPr>
          <a:xfrm>
            <a:off x="227848" y="6173553"/>
            <a:ext cx="3120099" cy="785236"/>
          </a:xfrm>
          <a:prstGeom prst="rect">
            <a:avLst/>
          </a:prstGeom>
          <a:noFill/>
          <a:ln/>
        </p:spPr>
        <p:txBody>
          <a:bodyPr wrap="square" lIns="0" tIns="0" rIns="0" bIns="0" rtlCol="0" anchor="t">
            <a:noAutofit/>
          </a:bodyPr>
          <a:lstStyle/>
          <a:p>
            <a:pPr marL="0" indent="0" algn="l">
              <a:lnSpc>
                <a:spcPct val="150000"/>
              </a:lnSpc>
              <a:buNone/>
            </a:pPr>
            <a:r>
              <a:rPr lang="en-US" sz="800" dirty="0">
                <a:solidFill>
                  <a:srgbClr val="15213F"/>
                </a:solidFill>
                <a:latin typeface="Roboto" pitchFamily="34" charset="0"/>
                <a:ea typeface="Roboto" pitchFamily="34" charset="-122"/>
                <a:cs typeface="Roboto" pitchFamily="34" charset="-120"/>
              </a:rPr>
              <a:t>[Insert 3–4 sentence situational overview here. Describe the triggering event — e.g., cyclone, volcanic activity, seismic event — the affected provinces, displacement trends, and the current operational posture of the DECM cluster. Reference the activation date of ECs and any evolving protection concerns.]</a:t>
            </a:r>
            <a:endParaRPr lang="en-US" sz="800" dirty="0"/>
          </a:p>
        </p:txBody>
      </p:sp>
      <p:sp>
        <p:nvSpPr>
          <p:cNvPr id="41" name="Shape 34"/>
          <p:cNvSpPr/>
          <p:nvPr/>
        </p:nvSpPr>
        <p:spPr>
          <a:xfrm>
            <a:off x="3873021" y="6090638"/>
            <a:ext cx="3389524" cy="880066"/>
          </a:xfrm>
          <a:prstGeom prst="roundRect">
            <a:avLst>
              <a:gd name="adj" fmla="val 3662"/>
            </a:avLst>
          </a:prstGeom>
          <a:solidFill>
            <a:srgbClr val="3257B8"/>
          </a:solidFill>
          <a:ln/>
        </p:spPr>
      </p:sp>
      <p:pic>
        <p:nvPicPr>
          <p:cNvPr id="42" name="Image 5" descr="preencoded.png"/>
          <p:cNvPicPr>
            <a:picLocks noChangeAspect="1"/>
          </p:cNvPicPr>
          <p:nvPr/>
        </p:nvPicPr>
        <p:blipFill>
          <a:blip r:embed="rId8"/>
          <a:stretch>
            <a:fillRect/>
          </a:stretch>
        </p:blipFill>
        <p:spPr>
          <a:xfrm>
            <a:off x="4053434" y="6173234"/>
            <a:ext cx="173880" cy="139080"/>
          </a:xfrm>
          <a:prstGeom prst="rect">
            <a:avLst/>
          </a:prstGeom>
        </p:spPr>
      </p:pic>
      <p:sp>
        <p:nvSpPr>
          <p:cNvPr id="43" name="Text 35"/>
          <p:cNvSpPr/>
          <p:nvPr/>
        </p:nvSpPr>
        <p:spPr>
          <a:xfrm>
            <a:off x="4220012" y="6125337"/>
            <a:ext cx="2911964" cy="776702"/>
          </a:xfrm>
          <a:prstGeom prst="rect">
            <a:avLst/>
          </a:prstGeom>
          <a:noFill/>
          <a:ln/>
        </p:spPr>
        <p:txBody>
          <a:bodyPr wrap="square" lIns="0" tIns="0" rIns="0" bIns="0" rtlCol="0" anchor="t">
            <a:normAutofit lnSpcReduction="10000"/>
          </a:bodyPr>
          <a:lstStyle/>
          <a:p>
            <a:pPr marL="0" indent="0" algn="l">
              <a:lnSpc>
                <a:spcPct val="200000"/>
              </a:lnSpc>
              <a:buNone/>
            </a:pPr>
            <a:r>
              <a:rPr lang="en-US" sz="900" dirty="0">
                <a:solidFill>
                  <a:schemeClr val="bg1"/>
                </a:solidFill>
                <a:latin typeface="Roboto" pitchFamily="34" charset="0"/>
                <a:ea typeface="Roboto" pitchFamily="34" charset="-122"/>
                <a:cs typeface="Roboto" pitchFamily="34" charset="-120"/>
              </a:rPr>
              <a:t>📍 </a:t>
            </a:r>
            <a:r>
              <a:rPr lang="en-US" sz="900" b="1" dirty="0">
                <a:solidFill>
                  <a:schemeClr val="bg1"/>
                </a:solidFill>
                <a:latin typeface="Roboto" pitchFamily="34" charset="0"/>
                <a:ea typeface="Roboto" pitchFamily="34" charset="-122"/>
                <a:cs typeface="Roboto" pitchFamily="34" charset="-120"/>
              </a:rPr>
              <a:t>Affected Provinces:</a:t>
            </a:r>
            <a:r>
              <a:rPr lang="en-US" sz="900" dirty="0">
                <a:solidFill>
                  <a:schemeClr val="bg1"/>
                </a:solidFill>
                <a:latin typeface="Roboto" pitchFamily="34" charset="0"/>
                <a:ea typeface="Roboto" pitchFamily="34" charset="-122"/>
                <a:cs typeface="Roboto" pitchFamily="34" charset="-120"/>
              </a:rPr>
              <a:t> [Province 1], [Province 2], [Province 3] | </a:t>
            </a:r>
            <a:r>
              <a:rPr lang="en-US" sz="900" b="1" dirty="0">
                <a:solidFill>
                  <a:schemeClr val="bg1"/>
                </a:solidFill>
                <a:latin typeface="Roboto" pitchFamily="34" charset="0"/>
                <a:ea typeface="Roboto" pitchFamily="34" charset="-122"/>
                <a:cs typeface="Roboto" pitchFamily="34" charset="-120"/>
              </a:rPr>
              <a:t>Trigger Event:</a:t>
            </a:r>
            <a:r>
              <a:rPr lang="en-US" sz="900" dirty="0">
                <a:solidFill>
                  <a:schemeClr val="bg1"/>
                </a:solidFill>
                <a:latin typeface="Roboto" pitchFamily="34" charset="0"/>
                <a:ea typeface="Roboto" pitchFamily="34" charset="-122"/>
                <a:cs typeface="Roboto" pitchFamily="34" charset="-120"/>
              </a:rPr>
              <a:t> [Cyclone / Earthquake / Volcano] | </a:t>
            </a:r>
            <a:r>
              <a:rPr lang="en-US" sz="900" b="1" dirty="0">
                <a:solidFill>
                  <a:schemeClr val="bg1"/>
                </a:solidFill>
                <a:latin typeface="Roboto" pitchFamily="34" charset="0"/>
                <a:ea typeface="Roboto" pitchFamily="34" charset="-122"/>
                <a:cs typeface="Roboto" pitchFamily="34" charset="-120"/>
              </a:rPr>
              <a:t>Declaration Date:</a:t>
            </a:r>
            <a:r>
              <a:rPr lang="en-US" sz="900" dirty="0">
                <a:solidFill>
                  <a:schemeClr val="bg1"/>
                </a:solidFill>
                <a:latin typeface="Roboto" pitchFamily="34" charset="0"/>
                <a:ea typeface="Roboto" pitchFamily="34" charset="-122"/>
                <a:cs typeface="Roboto" pitchFamily="34" charset="-120"/>
              </a:rPr>
              <a:t> [DD/MM/YYYY]</a:t>
            </a:r>
            <a:endParaRPr lang="en-US" sz="900" dirty="0">
              <a:solidFill>
                <a:schemeClr val="bg1"/>
              </a:solidFill>
            </a:endParaRPr>
          </a:p>
        </p:txBody>
      </p:sp>
      <p:sp>
        <p:nvSpPr>
          <p:cNvPr id="44" name="Text 36"/>
          <p:cNvSpPr/>
          <p:nvPr/>
        </p:nvSpPr>
        <p:spPr>
          <a:xfrm>
            <a:off x="4035549" y="7309685"/>
            <a:ext cx="1674577" cy="108373"/>
          </a:xfrm>
          <a:prstGeom prst="rect">
            <a:avLst/>
          </a:prstGeom>
          <a:noFill/>
          <a:ln/>
        </p:spPr>
        <p:txBody>
          <a:bodyPr wrap="none" lIns="0" tIns="0" rIns="0" bIns="0" rtlCol="0" anchor="t"/>
          <a:lstStyle/>
          <a:p>
            <a:pPr marL="0" indent="0" algn="l">
              <a:lnSpc>
                <a:spcPct val="104000"/>
              </a:lnSpc>
              <a:buNone/>
            </a:pPr>
            <a:r>
              <a:rPr lang="en-US" sz="1100" dirty="0">
                <a:solidFill>
                  <a:srgbClr val="3257B8"/>
                </a:solidFill>
                <a:latin typeface="Roboto Slab" pitchFamily="34" charset="0"/>
                <a:ea typeface="Roboto Slab" pitchFamily="34" charset="-122"/>
                <a:cs typeface="Roboto Slab" pitchFamily="34" charset="-120"/>
              </a:rPr>
              <a:t>Map of Vanuatu — EC Locations</a:t>
            </a:r>
            <a:endParaRPr lang="en-US" sz="1100" dirty="0"/>
          </a:p>
        </p:txBody>
      </p:sp>
      <p:pic>
        <p:nvPicPr>
          <p:cNvPr id="45" name="Image 6" descr="preencoded.png"/>
          <p:cNvPicPr>
            <a:picLocks noChangeAspect="1"/>
          </p:cNvPicPr>
          <p:nvPr/>
        </p:nvPicPr>
        <p:blipFill>
          <a:blip r:embed="rId9"/>
          <a:stretch>
            <a:fillRect/>
          </a:stretch>
        </p:blipFill>
        <p:spPr>
          <a:xfrm>
            <a:off x="4256861" y="7594145"/>
            <a:ext cx="2568892" cy="2311453"/>
          </a:xfrm>
          <a:prstGeom prst="rect">
            <a:avLst/>
          </a:prstGeom>
        </p:spPr>
      </p:pic>
      <p:sp>
        <p:nvSpPr>
          <p:cNvPr id="46" name="Text 37"/>
          <p:cNvSpPr/>
          <p:nvPr/>
        </p:nvSpPr>
        <p:spPr>
          <a:xfrm>
            <a:off x="4575778" y="10026132"/>
            <a:ext cx="2226302" cy="402480"/>
          </a:xfrm>
          <a:prstGeom prst="rect">
            <a:avLst/>
          </a:prstGeom>
          <a:noFill/>
          <a:ln/>
        </p:spPr>
        <p:txBody>
          <a:bodyPr wrap="none" lIns="0" tIns="0" rIns="0" bIns="0" rtlCol="0" anchor="t"/>
          <a:lstStyle/>
          <a:p>
            <a:pPr marL="0" indent="0" algn="ctr">
              <a:lnSpc>
                <a:spcPct val="100000"/>
              </a:lnSpc>
              <a:buNone/>
            </a:pPr>
            <a:r>
              <a:rPr lang="en-US" sz="800" i="1" dirty="0">
                <a:solidFill>
                  <a:srgbClr val="15213F"/>
                </a:solidFill>
                <a:latin typeface="Roboto" pitchFamily="34" charset="0"/>
                <a:ea typeface="Roboto" pitchFamily="34" charset="-122"/>
                <a:cs typeface="Roboto" pitchFamily="34" charset="-120"/>
              </a:rPr>
              <a:t>Indicative map showing Vanuatu's provincial</a:t>
            </a:r>
          </a:p>
          <a:p>
            <a:pPr marL="0" indent="0" algn="ctr">
              <a:lnSpc>
                <a:spcPct val="100000"/>
              </a:lnSpc>
              <a:buNone/>
            </a:pPr>
            <a:r>
              <a:rPr lang="en-US" sz="800" i="1" dirty="0">
                <a:solidFill>
                  <a:srgbClr val="15213F"/>
                </a:solidFill>
                <a:latin typeface="Roboto" pitchFamily="34" charset="0"/>
                <a:ea typeface="Roboto" pitchFamily="34" charset="-122"/>
                <a:cs typeface="Roboto" pitchFamily="34" charset="-120"/>
              </a:rPr>
              <a:t> boundaries and key EC locations.  </a:t>
            </a:r>
            <a:endParaRPr lang="en-US" sz="800" dirty="0"/>
          </a:p>
        </p:txBody>
      </p:sp>
      <p:sp>
        <p:nvSpPr>
          <p:cNvPr id="47" name="Text 38"/>
          <p:cNvSpPr/>
          <p:nvPr/>
        </p:nvSpPr>
        <p:spPr>
          <a:xfrm>
            <a:off x="218741" y="7294392"/>
            <a:ext cx="1247917" cy="108373"/>
          </a:xfrm>
          <a:prstGeom prst="rect">
            <a:avLst/>
          </a:prstGeom>
          <a:noFill/>
          <a:ln/>
        </p:spPr>
        <p:txBody>
          <a:bodyPr wrap="none" lIns="0" tIns="0" rIns="0" bIns="0" rtlCol="0" anchor="t"/>
          <a:lstStyle/>
          <a:p>
            <a:pPr marL="0" indent="0" algn="l">
              <a:lnSpc>
                <a:spcPct val="104000"/>
              </a:lnSpc>
              <a:buNone/>
            </a:pPr>
            <a:r>
              <a:rPr lang="en-US" sz="1100" dirty="0">
                <a:solidFill>
                  <a:srgbClr val="3257B8"/>
                </a:solidFill>
                <a:latin typeface="Roboto Slab" pitchFamily="34" charset="0"/>
                <a:ea typeface="Roboto Slab" pitchFamily="34" charset="-122"/>
                <a:cs typeface="Roboto Slab" pitchFamily="34" charset="-120"/>
              </a:rPr>
              <a:t>Situation Photograph</a:t>
            </a:r>
            <a:endParaRPr lang="en-US" sz="1100" dirty="0"/>
          </a:p>
        </p:txBody>
      </p:sp>
      <p:pic>
        <p:nvPicPr>
          <p:cNvPr id="48" name="Image 7" descr="preencoded.png"/>
          <p:cNvPicPr>
            <a:picLocks noChangeAspect="1"/>
          </p:cNvPicPr>
          <p:nvPr/>
        </p:nvPicPr>
        <p:blipFill>
          <a:blip r:embed="rId10"/>
          <a:stretch>
            <a:fillRect/>
          </a:stretch>
        </p:blipFill>
        <p:spPr>
          <a:xfrm>
            <a:off x="202643" y="7526556"/>
            <a:ext cx="3145304" cy="2509839"/>
          </a:xfrm>
          <a:prstGeom prst="rect">
            <a:avLst/>
          </a:prstGeom>
        </p:spPr>
      </p:pic>
      <p:sp>
        <p:nvSpPr>
          <p:cNvPr id="49" name="Text 39"/>
          <p:cNvSpPr/>
          <p:nvPr/>
        </p:nvSpPr>
        <p:spPr>
          <a:xfrm>
            <a:off x="-836683" y="9942039"/>
            <a:ext cx="3642640" cy="66587"/>
          </a:xfrm>
          <a:prstGeom prst="rect">
            <a:avLst/>
          </a:prstGeom>
          <a:noFill/>
          <a:ln/>
        </p:spPr>
        <p:txBody>
          <a:bodyPr wrap="none" lIns="0" tIns="0" rIns="0" bIns="0" rtlCol="0" anchor="t"/>
          <a:lstStyle/>
          <a:p>
            <a:pPr marL="0" indent="0" algn="ctr">
              <a:lnSpc>
                <a:spcPct val="100000"/>
              </a:lnSpc>
              <a:buNone/>
            </a:pPr>
            <a:r>
              <a:rPr lang="en-US" sz="400" i="1" dirty="0">
                <a:solidFill>
                  <a:srgbClr val="15213F"/>
                </a:solidFill>
                <a:latin typeface="Roboto" pitchFamily="34" charset="0"/>
                <a:ea typeface="Roboto" pitchFamily="34" charset="-122"/>
                <a:cs typeface="Roboto" pitchFamily="34" charset="-120"/>
              </a:rPr>
              <a:t>Photo: [Credit / Source] — [Caption describing scene, location, date]</a:t>
            </a:r>
            <a:endParaRPr lang="en-US" sz="400" dirty="0"/>
          </a:p>
        </p:txBody>
      </p:sp>
      <p:sp>
        <p:nvSpPr>
          <p:cNvPr id="50" name="Text 40"/>
          <p:cNvSpPr/>
          <p:nvPr/>
        </p:nvSpPr>
        <p:spPr>
          <a:xfrm>
            <a:off x="3011590" y="10072278"/>
            <a:ext cx="1245271" cy="108373"/>
          </a:xfrm>
          <a:prstGeom prst="rect">
            <a:avLst/>
          </a:prstGeom>
          <a:noFill/>
          <a:ln/>
        </p:spPr>
        <p:txBody>
          <a:bodyPr wrap="none" lIns="0" tIns="0" rIns="0" bIns="0" rtlCol="0" anchor="t"/>
          <a:lstStyle/>
          <a:p>
            <a:pPr marL="0" indent="0" algn="l">
              <a:lnSpc>
                <a:spcPct val="104000"/>
              </a:lnSpc>
              <a:buNone/>
            </a:pPr>
            <a:r>
              <a:rPr lang="en-US" sz="650" dirty="0">
                <a:solidFill>
                  <a:srgbClr val="3257B8"/>
                </a:solidFill>
                <a:latin typeface="Roboto Slab" pitchFamily="34" charset="0"/>
                <a:ea typeface="Roboto Slab" pitchFamily="34" charset="-122"/>
                <a:cs typeface="Roboto Slab" pitchFamily="34" charset="-120"/>
              </a:rPr>
              <a:t>Partner Logos</a:t>
            </a:r>
            <a:endParaRPr lang="en-US" sz="650" dirty="0"/>
          </a:p>
        </p:txBody>
      </p:sp>
      <p:sp>
        <p:nvSpPr>
          <p:cNvPr id="62" name="Shape 40">
            <a:extLst>
              <a:ext uri="{FF2B5EF4-FFF2-40B4-BE49-F238E27FC236}">
                <a16:creationId xmlns:a16="http://schemas.microsoft.com/office/drawing/2014/main" id="{1CAEEE34-12A4-4800-A1C7-1A551AA263C6}"/>
              </a:ext>
            </a:extLst>
          </p:cNvPr>
          <p:cNvSpPr/>
          <p:nvPr/>
        </p:nvSpPr>
        <p:spPr>
          <a:xfrm>
            <a:off x="202643" y="10420901"/>
            <a:ext cx="7157564" cy="228931"/>
          </a:xfrm>
          <a:prstGeom prst="roundRect">
            <a:avLst>
              <a:gd name="adj" fmla="val 2330"/>
            </a:avLst>
          </a:prstGeom>
          <a:solidFill>
            <a:srgbClr val="3257B8"/>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371766" y="292133"/>
            <a:ext cx="959723" cy="191514"/>
          </a:xfrm>
          <a:prstGeom prst="roundRect">
            <a:avLst>
              <a:gd name="adj" fmla="val 6656"/>
            </a:avLst>
          </a:prstGeom>
          <a:noFill/>
          <a:ln w="3939">
            <a:solidFill>
              <a:srgbClr val="3257B8"/>
            </a:solidFill>
            <a:prstDash val="solid"/>
          </a:ln>
        </p:spPr>
      </p:sp>
      <p:pic>
        <p:nvPicPr>
          <p:cNvPr id="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9399" y="345427"/>
            <a:ext cx="84926" cy="84926"/>
          </a:xfrm>
          <a:prstGeom prst="rect">
            <a:avLst/>
          </a:prstGeom>
        </p:spPr>
      </p:pic>
      <p:sp>
        <p:nvSpPr>
          <p:cNvPr id="4" name="Text 1"/>
          <p:cNvSpPr/>
          <p:nvPr/>
        </p:nvSpPr>
        <p:spPr>
          <a:xfrm>
            <a:off x="566787" y="327888"/>
            <a:ext cx="1075173" cy="120004"/>
          </a:xfrm>
          <a:prstGeom prst="rect">
            <a:avLst/>
          </a:prstGeom>
          <a:noFill/>
          <a:ln/>
        </p:spPr>
        <p:txBody>
          <a:bodyPr wrap="none" lIns="0" tIns="0" rIns="0" bIns="0" rtlCol="0" anchor="t"/>
          <a:lstStyle/>
          <a:p>
            <a:pPr marL="0" indent="0" algn="l">
              <a:lnSpc>
                <a:spcPct val="118000"/>
              </a:lnSpc>
              <a:buNone/>
            </a:pPr>
            <a:r>
              <a:rPr lang="en-US" sz="650" dirty="0">
                <a:solidFill>
                  <a:srgbClr val="3257B8"/>
                </a:solidFill>
                <a:latin typeface="Roboto" pitchFamily="34" charset="0"/>
                <a:ea typeface="Roboto" pitchFamily="34" charset="-122"/>
                <a:cs typeface="Roboto" pitchFamily="34" charset="-120"/>
              </a:rPr>
              <a:t>SECTOR UPDATES</a:t>
            </a:r>
            <a:endParaRPr lang="en-US" sz="650" dirty="0"/>
          </a:p>
        </p:txBody>
      </p:sp>
      <p:sp>
        <p:nvSpPr>
          <p:cNvPr id="5" name="Text 2"/>
          <p:cNvSpPr/>
          <p:nvPr/>
        </p:nvSpPr>
        <p:spPr>
          <a:xfrm>
            <a:off x="371766" y="516140"/>
            <a:ext cx="4309246" cy="332011"/>
          </a:xfrm>
          <a:prstGeom prst="rect">
            <a:avLst/>
          </a:prstGeom>
          <a:noFill/>
          <a:ln/>
        </p:spPr>
        <p:txBody>
          <a:bodyPr wrap="none" lIns="0" tIns="0" rIns="0" bIns="0" rtlCol="0" anchor="t"/>
          <a:lstStyle/>
          <a:p>
            <a:pPr marL="0" indent="0" algn="l">
              <a:lnSpc>
                <a:spcPct val="104000"/>
              </a:lnSpc>
              <a:buNone/>
            </a:pPr>
            <a:r>
              <a:rPr lang="en-US" sz="2050" dirty="0">
                <a:solidFill>
                  <a:srgbClr val="3257B8"/>
                </a:solidFill>
                <a:latin typeface="Roboto Slab" pitchFamily="34" charset="0"/>
                <a:ea typeface="Roboto Slab" pitchFamily="34" charset="-122"/>
                <a:cs typeface="Roboto Slab" pitchFamily="34" charset="-120"/>
              </a:rPr>
              <a:t>Cluster Sector-Specific Updates</a:t>
            </a:r>
            <a:endParaRPr lang="en-US" sz="2050" dirty="0"/>
          </a:p>
        </p:txBody>
      </p:sp>
      <p:sp>
        <p:nvSpPr>
          <p:cNvPr id="6" name="Text 3"/>
          <p:cNvSpPr/>
          <p:nvPr/>
        </p:nvSpPr>
        <p:spPr>
          <a:xfrm>
            <a:off x="371766" y="880644"/>
            <a:ext cx="5077209" cy="165975"/>
          </a:xfrm>
          <a:prstGeom prst="rect">
            <a:avLst/>
          </a:prstGeom>
          <a:noFill/>
          <a:ln/>
        </p:spPr>
        <p:txBody>
          <a:bodyPr wrap="none" lIns="0" tIns="0" rIns="0" bIns="0" rtlCol="0" anchor="t"/>
          <a:lstStyle/>
          <a:p>
            <a:pPr marL="0" indent="0" algn="l">
              <a:lnSpc>
                <a:spcPct val="104000"/>
              </a:lnSpc>
              <a:buNone/>
            </a:pPr>
            <a:r>
              <a:rPr lang="en-US" sz="1000" dirty="0">
                <a:solidFill>
                  <a:srgbClr val="3E2513"/>
                </a:solidFill>
                <a:latin typeface="Roboto Slab" pitchFamily="34" charset="0"/>
                <a:ea typeface="Roboto Slab" pitchFamily="34" charset="-122"/>
                <a:cs typeface="Roboto Slab" pitchFamily="34" charset="-120"/>
              </a:rPr>
              <a:t>Reporting Period: [DD/MM/YYYY – DD/MM/YYYY] | Vanuatu DECM Cluster</a:t>
            </a:r>
            <a:endParaRPr lang="en-US" sz="1000" dirty="0"/>
          </a:p>
        </p:txBody>
      </p:sp>
      <p:sp>
        <p:nvSpPr>
          <p:cNvPr id="7" name="Text 4"/>
          <p:cNvSpPr/>
          <p:nvPr/>
        </p:nvSpPr>
        <p:spPr>
          <a:xfrm>
            <a:off x="371766" y="1168592"/>
            <a:ext cx="6818495" cy="299948"/>
          </a:xfrm>
          <a:prstGeom prst="rect">
            <a:avLst/>
          </a:prstGeom>
          <a:noFill/>
          <a:ln/>
        </p:spPr>
        <p:txBody>
          <a:bodyPr wrap="square" lIns="0" tIns="0" rIns="0" bIns="0" rtlCol="0" anchor="t">
            <a:normAutofit/>
          </a:bodyPr>
          <a:lstStyle/>
          <a:p>
            <a:pPr marL="0" indent="0" algn="l">
              <a:lnSpc>
                <a:spcPct val="118000"/>
              </a:lnSpc>
              <a:buNone/>
            </a:pPr>
            <a:r>
              <a:rPr lang="en-US" sz="800" dirty="0">
                <a:solidFill>
                  <a:srgbClr val="15213F"/>
                </a:solidFill>
                <a:latin typeface="Roboto" pitchFamily="34" charset="0"/>
                <a:ea typeface="Roboto" pitchFamily="34" charset="-122"/>
                <a:cs typeface="Roboto" pitchFamily="34" charset="-120"/>
              </a:rPr>
              <a:t>The following updates are provided by cluster focal points across each active sector. All figures are preliminary and based on partner reporting. Gaps and priority actions are highlighted for cluster and donor visibility.</a:t>
            </a:r>
            <a:endParaRPr lang="en-US" sz="800" dirty="0"/>
          </a:p>
        </p:txBody>
      </p:sp>
      <p:sp>
        <p:nvSpPr>
          <p:cNvPr id="8" name="Shape 5"/>
          <p:cNvSpPr/>
          <p:nvPr/>
        </p:nvSpPr>
        <p:spPr>
          <a:xfrm>
            <a:off x="371766" y="1559990"/>
            <a:ext cx="3368600" cy="1642516"/>
          </a:xfrm>
          <a:prstGeom prst="roundRect">
            <a:avLst>
              <a:gd name="adj" fmla="val 3453"/>
            </a:avLst>
          </a:prstGeom>
          <a:solidFill>
            <a:srgbClr val="FBFCFE"/>
          </a:solidFill>
          <a:ln w="11816">
            <a:solidFill>
              <a:srgbClr val="CFD2D8"/>
            </a:solidFill>
            <a:prstDash val="solid"/>
          </a:ln>
        </p:spPr>
      </p:sp>
      <p:pic>
        <p:nvPicPr>
          <p:cNvPr id="9" name="Image 1" descr="preencoded.png"/>
          <p:cNvPicPr>
            <a:picLocks noChangeAspect="1"/>
          </p:cNvPicPr>
          <p:nvPr/>
        </p:nvPicPr>
        <p:blipFill>
          <a:blip r:embed="rId4"/>
          <a:stretch>
            <a:fillRect/>
          </a:stretch>
        </p:blipFill>
        <p:spPr>
          <a:xfrm>
            <a:off x="359950" y="1559990"/>
            <a:ext cx="47263" cy="1642516"/>
          </a:xfrm>
          <a:prstGeom prst="rect">
            <a:avLst/>
          </a:prstGeom>
        </p:spPr>
      </p:pic>
      <p:sp>
        <p:nvSpPr>
          <p:cNvPr id="10" name="Text 6"/>
          <p:cNvSpPr/>
          <p:nvPr/>
        </p:nvSpPr>
        <p:spPr>
          <a:xfrm>
            <a:off x="525248" y="1678024"/>
            <a:ext cx="2520573"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15213F"/>
                </a:solidFill>
                <a:latin typeface="Roboto Slab" pitchFamily="34" charset="0"/>
                <a:ea typeface="Roboto Slab" pitchFamily="34" charset="-122"/>
                <a:cs typeface="Roboto Slab" pitchFamily="34" charset="-120"/>
              </a:rPr>
              <a:t> WASH — Water, Sanitation &amp; Hygiene</a:t>
            </a:r>
            <a:endParaRPr lang="en-US" sz="1000" dirty="0"/>
          </a:p>
        </p:txBody>
      </p:sp>
      <p:sp>
        <p:nvSpPr>
          <p:cNvPr id="11" name="Text 7"/>
          <p:cNvSpPr/>
          <p:nvPr/>
        </p:nvSpPr>
        <p:spPr>
          <a:xfrm>
            <a:off x="525248" y="1900616"/>
            <a:ext cx="3097084" cy="299948"/>
          </a:xfrm>
          <a:prstGeom prst="rect">
            <a:avLst/>
          </a:prstGeom>
          <a:noFill/>
          <a:ln/>
        </p:spPr>
        <p:txBody>
          <a:bodyPr wrap="square" lIns="0" tIns="0" rIns="0" bIns="0" rtlCol="0" anchor="t">
            <a:normAutofit/>
          </a:bodyPr>
          <a:lstStyle/>
          <a:p>
            <a:pPr marL="0" indent="0" algn="l">
              <a:lnSpc>
                <a:spcPct val="118000"/>
              </a:lnSpc>
              <a:buNone/>
            </a:pPr>
            <a:r>
              <a:rPr lang="en-US" sz="800" b="1" dirty="0">
                <a:solidFill>
                  <a:srgbClr val="15213F"/>
                </a:solidFill>
                <a:latin typeface="Roboto" pitchFamily="34" charset="0"/>
                <a:ea typeface="Roboto" pitchFamily="34" charset="-122"/>
                <a:cs typeface="Roboto" pitchFamily="34" charset="-120"/>
              </a:rPr>
              <a:t>Situation:</a:t>
            </a:r>
            <a:r>
              <a:rPr lang="en-US" sz="800" dirty="0">
                <a:solidFill>
                  <a:srgbClr val="15213F"/>
                </a:solidFill>
                <a:latin typeface="Roboto" pitchFamily="34" charset="0"/>
                <a:ea typeface="Roboto" pitchFamily="34" charset="-122"/>
                <a:cs typeface="Roboto" pitchFamily="34" charset="-120"/>
              </a:rPr>
              <a:t> [Describe current WASH conditions in ECs — access to safe water, sanitation facilities, hygiene kit distribution status.]</a:t>
            </a:r>
            <a:endParaRPr lang="en-US" sz="800" dirty="0"/>
          </a:p>
        </p:txBody>
      </p:sp>
      <p:sp>
        <p:nvSpPr>
          <p:cNvPr id="12" name="Text 8"/>
          <p:cNvSpPr/>
          <p:nvPr/>
        </p:nvSpPr>
        <p:spPr>
          <a:xfrm>
            <a:off x="525248" y="2249305"/>
            <a:ext cx="3097084" cy="685192"/>
          </a:xfrm>
          <a:prstGeom prst="rect">
            <a:avLst/>
          </a:prstGeom>
          <a:noFill/>
          <a:ln/>
        </p:spPr>
        <p:txBody>
          <a:bodyPr wrap="square" lIns="0" tIns="0" rIns="0" bIns="0" rtlCol="0" anchor="t">
            <a:normAutofit/>
          </a:bodyPr>
          <a:lstStyle/>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Households with safe water access: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Latrines constructed / functional: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Hygiene kits distributed: </a:t>
            </a:r>
            <a:r>
              <a:rPr lang="en-US" sz="800" b="1" dirty="0">
                <a:solidFill>
                  <a:srgbClr val="15213F"/>
                </a:solidFill>
                <a:latin typeface="Roboto" pitchFamily="34" charset="0"/>
                <a:ea typeface="Roboto" pitchFamily="34" charset="-122"/>
                <a:cs typeface="Roboto" pitchFamily="34" charset="-120"/>
              </a:rPr>
              <a:t>[XX,XXX]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Key gap: [e.g., water trucking needed in [Province]]</a:t>
            </a:r>
            <a:endParaRPr lang="en-US" sz="800" dirty="0"/>
          </a:p>
        </p:txBody>
      </p:sp>
      <p:sp>
        <p:nvSpPr>
          <p:cNvPr id="13" name="Shape 9"/>
          <p:cNvSpPr/>
          <p:nvPr/>
        </p:nvSpPr>
        <p:spPr>
          <a:xfrm>
            <a:off x="3821661" y="1559990"/>
            <a:ext cx="3368600" cy="1642516"/>
          </a:xfrm>
          <a:prstGeom prst="roundRect">
            <a:avLst>
              <a:gd name="adj" fmla="val 3453"/>
            </a:avLst>
          </a:prstGeom>
          <a:solidFill>
            <a:srgbClr val="FBFCFE"/>
          </a:solidFill>
          <a:ln w="11816">
            <a:solidFill>
              <a:srgbClr val="CFD2D8"/>
            </a:solidFill>
            <a:prstDash val="solid"/>
          </a:ln>
        </p:spPr>
      </p:sp>
      <p:pic>
        <p:nvPicPr>
          <p:cNvPr id="14" name="Image 2" descr="preencoded.png"/>
          <p:cNvPicPr>
            <a:picLocks noChangeAspect="1"/>
          </p:cNvPicPr>
          <p:nvPr/>
        </p:nvPicPr>
        <p:blipFill>
          <a:blip r:embed="rId4"/>
          <a:stretch>
            <a:fillRect/>
          </a:stretch>
        </p:blipFill>
        <p:spPr>
          <a:xfrm>
            <a:off x="3809845" y="1559990"/>
            <a:ext cx="47263" cy="1642516"/>
          </a:xfrm>
          <a:prstGeom prst="rect">
            <a:avLst/>
          </a:prstGeom>
        </p:spPr>
      </p:pic>
      <p:sp>
        <p:nvSpPr>
          <p:cNvPr id="15" name="Text 10"/>
          <p:cNvSpPr/>
          <p:nvPr/>
        </p:nvSpPr>
        <p:spPr>
          <a:xfrm>
            <a:off x="3975143" y="1678024"/>
            <a:ext cx="1327858"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15213F"/>
                </a:solidFill>
                <a:latin typeface="Roboto Slab" pitchFamily="34" charset="0"/>
                <a:ea typeface="Roboto Slab" pitchFamily="34" charset="-122"/>
                <a:cs typeface="Roboto Slab" pitchFamily="34" charset="-120"/>
              </a:rPr>
              <a:t> Shelter &amp; NFI</a:t>
            </a:r>
            <a:endParaRPr lang="en-US" sz="1000" dirty="0"/>
          </a:p>
        </p:txBody>
      </p:sp>
      <p:sp>
        <p:nvSpPr>
          <p:cNvPr id="16" name="Text 11"/>
          <p:cNvSpPr/>
          <p:nvPr/>
        </p:nvSpPr>
        <p:spPr>
          <a:xfrm>
            <a:off x="3975143" y="1900616"/>
            <a:ext cx="3097084" cy="299948"/>
          </a:xfrm>
          <a:prstGeom prst="rect">
            <a:avLst/>
          </a:prstGeom>
          <a:noFill/>
          <a:ln/>
        </p:spPr>
        <p:txBody>
          <a:bodyPr wrap="square" lIns="0" tIns="0" rIns="0" bIns="0" rtlCol="0" anchor="t">
            <a:normAutofit/>
          </a:bodyPr>
          <a:lstStyle/>
          <a:p>
            <a:pPr marL="0" indent="0" algn="l">
              <a:lnSpc>
                <a:spcPct val="118000"/>
              </a:lnSpc>
              <a:buNone/>
            </a:pPr>
            <a:r>
              <a:rPr lang="en-US" sz="800" b="1" dirty="0">
                <a:solidFill>
                  <a:srgbClr val="15213F"/>
                </a:solidFill>
                <a:latin typeface="Roboto" pitchFamily="34" charset="0"/>
                <a:ea typeface="Roboto" pitchFamily="34" charset="-122"/>
                <a:cs typeface="Roboto" pitchFamily="34" charset="-120"/>
              </a:rPr>
              <a:t>Situation:</a:t>
            </a:r>
            <a:r>
              <a:rPr lang="en-US" sz="800" dirty="0">
                <a:solidFill>
                  <a:srgbClr val="15213F"/>
                </a:solidFill>
                <a:latin typeface="Roboto" pitchFamily="34" charset="0"/>
                <a:ea typeface="Roboto" pitchFamily="34" charset="-122"/>
                <a:cs typeface="Roboto" pitchFamily="34" charset="-120"/>
              </a:rPr>
              <a:t> [Describe shelter conditions — EC capacity vs. occupancy, NFI distribution, structural assessments of facilities.]</a:t>
            </a:r>
            <a:endParaRPr lang="en-US" sz="800" dirty="0"/>
          </a:p>
        </p:txBody>
      </p:sp>
      <p:sp>
        <p:nvSpPr>
          <p:cNvPr id="17" name="Text 12"/>
          <p:cNvSpPr/>
          <p:nvPr/>
        </p:nvSpPr>
        <p:spPr>
          <a:xfrm>
            <a:off x="3975143" y="2249305"/>
            <a:ext cx="3097084" cy="835166"/>
          </a:xfrm>
          <a:prstGeom prst="rect">
            <a:avLst/>
          </a:prstGeom>
          <a:noFill/>
          <a:ln/>
        </p:spPr>
        <p:txBody>
          <a:bodyPr wrap="square" lIns="0" tIns="0" rIns="0" bIns="0" rtlCol="0" anchor="t">
            <a:normAutofit/>
          </a:bodyPr>
          <a:lstStyle/>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EC occupancy rate: </a:t>
            </a:r>
            <a:r>
              <a:rPr lang="en-US" sz="800" b="1" dirty="0">
                <a:solidFill>
                  <a:srgbClr val="15213F"/>
                </a:solidFill>
                <a:latin typeface="Roboto" pitchFamily="34" charset="0"/>
                <a:ea typeface="Roboto" pitchFamily="34" charset="-122"/>
                <a:cs typeface="Roboto" pitchFamily="34" charset="-120"/>
              </a:rPr>
              <a:t>[XX]%</a:t>
            </a:r>
            <a:r>
              <a:rPr lang="en-US" sz="800" dirty="0">
                <a:solidFill>
                  <a:srgbClr val="15213F"/>
                </a:solidFill>
                <a:latin typeface="Roboto" pitchFamily="34" charset="0"/>
                <a:ea typeface="Roboto" pitchFamily="34" charset="-122"/>
                <a:cs typeface="Roboto" pitchFamily="34" charset="-120"/>
              </a:rPr>
              <a:t> (capacity: [XX,XXX] / occupied: [XX,XXX])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NFI kits distributed: </a:t>
            </a:r>
            <a:r>
              <a:rPr lang="en-US" sz="800" b="1" dirty="0">
                <a:solidFill>
                  <a:srgbClr val="15213F"/>
                </a:solidFill>
                <a:latin typeface="Roboto" pitchFamily="34" charset="0"/>
                <a:ea typeface="Roboto" pitchFamily="34" charset="-122"/>
                <a:cs typeface="Roboto" pitchFamily="34" charset="-120"/>
              </a:rPr>
              <a:t>[XX,XXX]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Damaged/overcrowded ECs: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Key gap: [e.g., tarpaulins needed in [area]]</a:t>
            </a:r>
            <a:endParaRPr lang="en-US" sz="800" dirty="0"/>
          </a:p>
        </p:txBody>
      </p:sp>
      <p:sp>
        <p:nvSpPr>
          <p:cNvPr id="18" name="Shape 13"/>
          <p:cNvSpPr/>
          <p:nvPr/>
        </p:nvSpPr>
        <p:spPr>
          <a:xfrm>
            <a:off x="371766" y="3283800"/>
            <a:ext cx="3368600" cy="1642516"/>
          </a:xfrm>
          <a:prstGeom prst="roundRect">
            <a:avLst>
              <a:gd name="adj" fmla="val 3453"/>
            </a:avLst>
          </a:prstGeom>
          <a:solidFill>
            <a:srgbClr val="FBFCFE"/>
          </a:solidFill>
          <a:ln w="11816">
            <a:solidFill>
              <a:srgbClr val="CFD2D8"/>
            </a:solidFill>
            <a:prstDash val="solid"/>
          </a:ln>
        </p:spPr>
      </p:sp>
      <p:pic>
        <p:nvPicPr>
          <p:cNvPr id="19" name="Image 3" descr="preencoded.png"/>
          <p:cNvPicPr>
            <a:picLocks noChangeAspect="1"/>
          </p:cNvPicPr>
          <p:nvPr/>
        </p:nvPicPr>
        <p:blipFill>
          <a:blip r:embed="rId4"/>
          <a:stretch>
            <a:fillRect/>
          </a:stretch>
        </p:blipFill>
        <p:spPr>
          <a:xfrm>
            <a:off x="359950" y="3283800"/>
            <a:ext cx="47263" cy="1642516"/>
          </a:xfrm>
          <a:prstGeom prst="rect">
            <a:avLst/>
          </a:prstGeom>
        </p:spPr>
      </p:pic>
      <p:sp>
        <p:nvSpPr>
          <p:cNvPr id="20" name="Text 14"/>
          <p:cNvSpPr/>
          <p:nvPr/>
        </p:nvSpPr>
        <p:spPr>
          <a:xfrm>
            <a:off x="525248" y="3401835"/>
            <a:ext cx="1327858"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15213F"/>
                </a:solidFill>
                <a:latin typeface="Roboto Slab" pitchFamily="34" charset="0"/>
                <a:ea typeface="Roboto Slab" pitchFamily="34" charset="-122"/>
                <a:cs typeface="Roboto Slab" pitchFamily="34" charset="-120"/>
              </a:rPr>
              <a:t> Protection</a:t>
            </a:r>
            <a:endParaRPr lang="en-US" sz="1000" dirty="0"/>
          </a:p>
        </p:txBody>
      </p:sp>
      <p:sp>
        <p:nvSpPr>
          <p:cNvPr id="21" name="Text 15"/>
          <p:cNvSpPr/>
          <p:nvPr/>
        </p:nvSpPr>
        <p:spPr>
          <a:xfrm>
            <a:off x="525248" y="3624427"/>
            <a:ext cx="3097084" cy="449922"/>
          </a:xfrm>
          <a:prstGeom prst="rect">
            <a:avLst/>
          </a:prstGeom>
          <a:noFill/>
          <a:ln/>
        </p:spPr>
        <p:txBody>
          <a:bodyPr wrap="square" lIns="0" tIns="0" rIns="0" bIns="0" rtlCol="0" anchor="t">
            <a:normAutofit/>
          </a:bodyPr>
          <a:lstStyle/>
          <a:p>
            <a:pPr marL="0" indent="0" algn="l">
              <a:lnSpc>
                <a:spcPct val="118000"/>
              </a:lnSpc>
              <a:buNone/>
            </a:pPr>
            <a:r>
              <a:rPr lang="en-US" sz="800" b="1" dirty="0">
                <a:solidFill>
                  <a:srgbClr val="15213F"/>
                </a:solidFill>
                <a:latin typeface="Roboto" pitchFamily="34" charset="0"/>
                <a:ea typeface="Roboto" pitchFamily="34" charset="-122"/>
                <a:cs typeface="Roboto" pitchFamily="34" charset="-120"/>
              </a:rPr>
              <a:t>Situation:</a:t>
            </a:r>
            <a:r>
              <a:rPr lang="en-US" sz="800" dirty="0">
                <a:solidFill>
                  <a:srgbClr val="15213F"/>
                </a:solidFill>
                <a:latin typeface="Roboto" pitchFamily="34" charset="0"/>
                <a:ea typeface="Roboto" pitchFamily="34" charset="-122"/>
                <a:cs typeface="Roboto" pitchFamily="34" charset="-120"/>
              </a:rPr>
              <a:t> [Describe protection environment — GBV risk, unaccompanied children, separation, security in ECs, access for vulnerable groups.]</a:t>
            </a:r>
            <a:endParaRPr lang="en-US" sz="800" dirty="0"/>
          </a:p>
        </p:txBody>
      </p:sp>
      <p:sp>
        <p:nvSpPr>
          <p:cNvPr id="22" name="Text 16"/>
          <p:cNvSpPr/>
          <p:nvPr/>
        </p:nvSpPr>
        <p:spPr>
          <a:xfrm>
            <a:off x="525248" y="4123089"/>
            <a:ext cx="3097084" cy="685192"/>
          </a:xfrm>
          <a:prstGeom prst="rect">
            <a:avLst/>
          </a:prstGeom>
          <a:noFill/>
          <a:ln/>
        </p:spPr>
        <p:txBody>
          <a:bodyPr wrap="square" lIns="0" tIns="0" rIns="0" bIns="0" rtlCol="0" anchor="t">
            <a:normAutofit/>
          </a:bodyPr>
          <a:lstStyle/>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GBV cases referred: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Unaccompanied/separated children: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PSS sessions conducted: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Key gap: [e.g., female-only safe spaces required]</a:t>
            </a:r>
            <a:endParaRPr lang="en-US" sz="800" dirty="0"/>
          </a:p>
        </p:txBody>
      </p:sp>
      <p:sp>
        <p:nvSpPr>
          <p:cNvPr id="23" name="Shape 17"/>
          <p:cNvSpPr/>
          <p:nvPr/>
        </p:nvSpPr>
        <p:spPr>
          <a:xfrm>
            <a:off x="3821661" y="3283800"/>
            <a:ext cx="3368600" cy="1642516"/>
          </a:xfrm>
          <a:prstGeom prst="roundRect">
            <a:avLst>
              <a:gd name="adj" fmla="val 3453"/>
            </a:avLst>
          </a:prstGeom>
          <a:solidFill>
            <a:srgbClr val="FBFCFE"/>
          </a:solidFill>
          <a:ln w="11816">
            <a:solidFill>
              <a:srgbClr val="CFD2D8"/>
            </a:solidFill>
            <a:prstDash val="solid"/>
          </a:ln>
        </p:spPr>
      </p:sp>
      <p:pic>
        <p:nvPicPr>
          <p:cNvPr id="24" name="Image 4" descr="preencoded.png"/>
          <p:cNvPicPr>
            <a:picLocks noChangeAspect="1"/>
          </p:cNvPicPr>
          <p:nvPr/>
        </p:nvPicPr>
        <p:blipFill>
          <a:blip r:embed="rId4"/>
          <a:stretch>
            <a:fillRect/>
          </a:stretch>
        </p:blipFill>
        <p:spPr>
          <a:xfrm>
            <a:off x="3809845" y="3283800"/>
            <a:ext cx="47263" cy="1642516"/>
          </a:xfrm>
          <a:prstGeom prst="rect">
            <a:avLst/>
          </a:prstGeom>
        </p:spPr>
      </p:pic>
      <p:sp>
        <p:nvSpPr>
          <p:cNvPr id="25" name="Text 18"/>
          <p:cNvSpPr/>
          <p:nvPr/>
        </p:nvSpPr>
        <p:spPr>
          <a:xfrm>
            <a:off x="3975143" y="3401835"/>
            <a:ext cx="1785349"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15213F"/>
                </a:solidFill>
                <a:latin typeface="Roboto Slab" pitchFamily="34" charset="0"/>
                <a:ea typeface="Roboto Slab" pitchFamily="34" charset="-122"/>
                <a:cs typeface="Roboto Slab" pitchFamily="34" charset="-120"/>
              </a:rPr>
              <a:t> Food Security &amp; Nutrition</a:t>
            </a:r>
            <a:endParaRPr lang="en-US" sz="1000" dirty="0"/>
          </a:p>
        </p:txBody>
      </p:sp>
      <p:sp>
        <p:nvSpPr>
          <p:cNvPr id="26" name="Text 19"/>
          <p:cNvSpPr/>
          <p:nvPr/>
        </p:nvSpPr>
        <p:spPr>
          <a:xfrm>
            <a:off x="3975143" y="3624427"/>
            <a:ext cx="3097084" cy="299948"/>
          </a:xfrm>
          <a:prstGeom prst="rect">
            <a:avLst/>
          </a:prstGeom>
          <a:noFill/>
          <a:ln/>
        </p:spPr>
        <p:txBody>
          <a:bodyPr wrap="square" lIns="0" tIns="0" rIns="0" bIns="0" rtlCol="0" anchor="t">
            <a:normAutofit/>
          </a:bodyPr>
          <a:lstStyle/>
          <a:p>
            <a:pPr marL="0" indent="0" algn="l">
              <a:lnSpc>
                <a:spcPct val="118000"/>
              </a:lnSpc>
              <a:buNone/>
            </a:pPr>
            <a:r>
              <a:rPr lang="en-US" sz="800" b="1" dirty="0">
                <a:solidFill>
                  <a:srgbClr val="15213F"/>
                </a:solidFill>
                <a:latin typeface="Roboto" pitchFamily="34" charset="0"/>
                <a:ea typeface="Roboto" pitchFamily="34" charset="-122"/>
                <a:cs typeface="Roboto" pitchFamily="34" charset="-120"/>
              </a:rPr>
              <a:t>Situation:</a:t>
            </a:r>
            <a:r>
              <a:rPr lang="en-US" sz="800" dirty="0">
                <a:solidFill>
                  <a:srgbClr val="15213F"/>
                </a:solidFill>
                <a:latin typeface="Roboto" pitchFamily="34" charset="0"/>
                <a:ea typeface="Roboto" pitchFamily="34" charset="-122"/>
                <a:cs typeface="Roboto" pitchFamily="34" charset="-120"/>
              </a:rPr>
              <a:t> [Describe food distribution status, nutrition screening outcomes, pipeline and gaps.]</a:t>
            </a:r>
            <a:endParaRPr lang="en-US" sz="800" dirty="0"/>
          </a:p>
        </p:txBody>
      </p:sp>
      <p:sp>
        <p:nvSpPr>
          <p:cNvPr id="27" name="Text 20"/>
          <p:cNvSpPr/>
          <p:nvPr/>
        </p:nvSpPr>
        <p:spPr>
          <a:xfrm>
            <a:off x="3975143" y="3973115"/>
            <a:ext cx="3097084" cy="685192"/>
          </a:xfrm>
          <a:prstGeom prst="rect">
            <a:avLst/>
          </a:prstGeom>
          <a:noFill/>
          <a:ln/>
        </p:spPr>
        <p:txBody>
          <a:bodyPr wrap="square" lIns="0" tIns="0" rIns="0" bIns="0" rtlCol="0" anchor="t">
            <a:normAutofit/>
          </a:bodyPr>
          <a:lstStyle/>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People receiving food assistance: </a:t>
            </a:r>
            <a:r>
              <a:rPr lang="en-US" sz="800" b="1" dirty="0">
                <a:solidFill>
                  <a:srgbClr val="15213F"/>
                </a:solidFill>
                <a:latin typeface="Roboto" pitchFamily="34" charset="0"/>
                <a:ea typeface="Roboto" pitchFamily="34" charset="-122"/>
                <a:cs typeface="Roboto" pitchFamily="34" charset="-120"/>
              </a:rPr>
              <a:t>[XX,XXX]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Acute malnutrition (SAM/MAM) cases: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Nutrition screenings completed: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Key gap: [e.g., fresh food supply disrupted in [Province]]</a:t>
            </a:r>
            <a:endParaRPr lang="en-US" sz="800" dirty="0"/>
          </a:p>
        </p:txBody>
      </p:sp>
      <p:sp>
        <p:nvSpPr>
          <p:cNvPr id="28" name="Shape 21"/>
          <p:cNvSpPr/>
          <p:nvPr/>
        </p:nvSpPr>
        <p:spPr>
          <a:xfrm>
            <a:off x="295271" y="5017765"/>
            <a:ext cx="3432602" cy="2757383"/>
          </a:xfrm>
          <a:prstGeom prst="roundRect">
            <a:avLst>
              <a:gd name="adj" fmla="val 578"/>
            </a:avLst>
          </a:prstGeom>
          <a:solidFill>
            <a:srgbClr val="3E2513"/>
          </a:solidFill>
          <a:ln/>
        </p:spPr>
      </p:sp>
      <p:sp>
        <p:nvSpPr>
          <p:cNvPr id="29" name="Text 22"/>
          <p:cNvSpPr/>
          <p:nvPr/>
        </p:nvSpPr>
        <p:spPr>
          <a:xfrm>
            <a:off x="401490" y="5099060"/>
            <a:ext cx="1705962"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FFFFFF"/>
                </a:solidFill>
                <a:latin typeface="Roboto Slab" pitchFamily="34" charset="0"/>
                <a:ea typeface="Roboto Slab" pitchFamily="34" charset="-122"/>
                <a:cs typeface="Roboto Slab" pitchFamily="34" charset="-120"/>
              </a:rPr>
              <a:t> Health &amp; Medical</a:t>
            </a:r>
            <a:endParaRPr lang="en-US" sz="1000" dirty="0"/>
          </a:p>
        </p:txBody>
      </p:sp>
      <p:sp>
        <p:nvSpPr>
          <p:cNvPr id="30" name="Text 23"/>
          <p:cNvSpPr/>
          <p:nvPr/>
        </p:nvSpPr>
        <p:spPr>
          <a:xfrm>
            <a:off x="401490" y="5354207"/>
            <a:ext cx="3220165" cy="299948"/>
          </a:xfrm>
          <a:prstGeom prst="rect">
            <a:avLst/>
          </a:prstGeom>
          <a:noFill/>
          <a:ln/>
        </p:spPr>
        <p:txBody>
          <a:bodyPr wrap="square" lIns="0" tIns="0" rIns="0" bIns="0" rtlCol="0" anchor="t">
            <a:normAutofit/>
          </a:bodyPr>
          <a:lstStyle/>
          <a:p>
            <a:pPr marL="0" indent="0" algn="l">
              <a:lnSpc>
                <a:spcPct val="118000"/>
              </a:lnSpc>
              <a:buNone/>
            </a:pPr>
            <a:r>
              <a:rPr lang="en-US" sz="800" b="1" dirty="0">
                <a:solidFill>
                  <a:srgbClr val="FFFFFF"/>
                </a:solidFill>
                <a:latin typeface="Roboto" pitchFamily="34" charset="0"/>
                <a:ea typeface="Roboto" pitchFamily="34" charset="-122"/>
                <a:cs typeface="Roboto" pitchFamily="34" charset="-120"/>
              </a:rPr>
              <a:t>Situation:</a:t>
            </a:r>
            <a:r>
              <a:rPr lang="en-US" sz="800" dirty="0">
                <a:solidFill>
                  <a:srgbClr val="FFFFFF"/>
                </a:solidFill>
                <a:latin typeface="Roboto" pitchFamily="34" charset="0"/>
                <a:ea typeface="Roboto" pitchFamily="34" charset="-122"/>
                <a:cs typeface="Roboto" pitchFamily="34" charset="-120"/>
              </a:rPr>
              <a:t> [Describe health service delivery at ECs — mobile clinics, disease surveillance, referrals, mental health support.]</a:t>
            </a:r>
            <a:endParaRPr lang="en-US" sz="800" dirty="0"/>
          </a:p>
        </p:txBody>
      </p:sp>
      <p:sp>
        <p:nvSpPr>
          <p:cNvPr id="31" name="Text 24"/>
          <p:cNvSpPr/>
          <p:nvPr/>
        </p:nvSpPr>
        <p:spPr>
          <a:xfrm>
            <a:off x="401490" y="5727327"/>
            <a:ext cx="3220165" cy="685192"/>
          </a:xfrm>
          <a:prstGeom prst="rect">
            <a:avLst/>
          </a:prstGeom>
          <a:noFill/>
          <a:ln/>
        </p:spPr>
        <p:txBody>
          <a:bodyPr wrap="square" lIns="0" tIns="0" rIns="0" bIns="0" rtlCol="0" anchor="t">
            <a:normAutofit/>
          </a:bodyPr>
          <a:lstStyle/>
          <a:p>
            <a:pPr marL="342900" indent="-342900" algn="l">
              <a:lnSpc>
                <a:spcPct val="118000"/>
              </a:lnSpc>
              <a:buSzPct val="100000"/>
              <a:buChar char="•"/>
            </a:pPr>
            <a:r>
              <a:rPr lang="en-US" sz="800" dirty="0">
                <a:solidFill>
                  <a:srgbClr val="FFFFFF"/>
                </a:solidFill>
                <a:latin typeface="Roboto" pitchFamily="34" charset="0"/>
                <a:ea typeface="Roboto" pitchFamily="34" charset="-122"/>
                <a:cs typeface="Roboto" pitchFamily="34" charset="-120"/>
              </a:rPr>
              <a:t>Medical consultations conducted: </a:t>
            </a:r>
            <a:r>
              <a:rPr lang="en-US" sz="800" b="1" dirty="0">
                <a:solidFill>
                  <a:srgbClr val="FFFFFF"/>
                </a:solidFill>
                <a:latin typeface="Roboto" pitchFamily="34" charset="0"/>
                <a:ea typeface="Roboto" pitchFamily="34" charset="-122"/>
                <a:cs typeface="Roboto" pitchFamily="34" charset="-120"/>
              </a:rPr>
              <a:t>[XX,XXX]</a:t>
            </a:r>
            <a:endParaRPr lang="en-US" sz="800" dirty="0"/>
          </a:p>
          <a:p>
            <a:pPr marL="342900" indent="-342900" algn="l">
              <a:lnSpc>
                <a:spcPct val="118000"/>
              </a:lnSpc>
              <a:buSzPct val="100000"/>
              <a:buChar char="•"/>
            </a:pPr>
            <a:r>
              <a:rPr lang="en-US" sz="800" dirty="0">
                <a:solidFill>
                  <a:srgbClr val="FFFFFF"/>
                </a:solidFill>
                <a:latin typeface="Roboto" pitchFamily="34" charset="0"/>
                <a:ea typeface="Roboto" pitchFamily="34" charset="-122"/>
                <a:cs typeface="Roboto" pitchFamily="34" charset="-120"/>
              </a:rPr>
              <a:t>Disease alerts / outbreaks: </a:t>
            </a:r>
            <a:r>
              <a:rPr lang="en-US" sz="800" b="1" dirty="0">
                <a:solidFill>
                  <a:srgbClr val="FFFFF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FFFFFF"/>
                </a:solidFill>
                <a:latin typeface="Roboto" pitchFamily="34" charset="0"/>
                <a:ea typeface="Roboto" pitchFamily="34" charset="-122"/>
                <a:cs typeface="Roboto" pitchFamily="34" charset="-120"/>
              </a:rPr>
              <a:t>Referrals to health facilities: </a:t>
            </a:r>
            <a:r>
              <a:rPr lang="en-US" sz="800" b="1" dirty="0">
                <a:solidFill>
                  <a:srgbClr val="FFFFF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FFFFFF"/>
                </a:solidFill>
                <a:latin typeface="Roboto" pitchFamily="34" charset="0"/>
                <a:ea typeface="Roboto" pitchFamily="34" charset="-122"/>
                <a:cs typeface="Roboto" pitchFamily="34" charset="-120"/>
              </a:rPr>
              <a:t>Key gap: [e.g., medical supplies stock-out in [area]]</a:t>
            </a:r>
            <a:endParaRPr lang="en-US" sz="800" dirty="0"/>
          </a:p>
        </p:txBody>
      </p:sp>
      <p:sp>
        <p:nvSpPr>
          <p:cNvPr id="32" name="Text 25"/>
          <p:cNvSpPr/>
          <p:nvPr/>
        </p:nvSpPr>
        <p:spPr>
          <a:xfrm>
            <a:off x="3914525" y="5099060"/>
            <a:ext cx="2548820"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3257B8"/>
                </a:solidFill>
                <a:latin typeface="Roboto Slab" pitchFamily="34" charset="0"/>
                <a:ea typeface="Roboto Slab" pitchFamily="34" charset="-122"/>
                <a:cs typeface="Roboto Slab" pitchFamily="34" charset="-120"/>
              </a:rPr>
              <a:t> Education in Emergencies (EiE)</a:t>
            </a:r>
            <a:endParaRPr lang="en-US" sz="1000" dirty="0"/>
          </a:p>
        </p:txBody>
      </p:sp>
      <p:sp>
        <p:nvSpPr>
          <p:cNvPr id="33" name="Text 26"/>
          <p:cNvSpPr/>
          <p:nvPr/>
        </p:nvSpPr>
        <p:spPr>
          <a:xfrm>
            <a:off x="3914525" y="5354207"/>
            <a:ext cx="3279613" cy="449922"/>
          </a:xfrm>
          <a:prstGeom prst="rect">
            <a:avLst/>
          </a:prstGeom>
          <a:noFill/>
          <a:ln/>
        </p:spPr>
        <p:txBody>
          <a:bodyPr wrap="square" lIns="0" tIns="0" rIns="0" bIns="0" rtlCol="0" anchor="t">
            <a:normAutofit/>
          </a:bodyPr>
          <a:lstStyle/>
          <a:p>
            <a:pPr marL="0" indent="0" algn="l">
              <a:lnSpc>
                <a:spcPct val="118000"/>
              </a:lnSpc>
              <a:buNone/>
            </a:pPr>
            <a:r>
              <a:rPr lang="en-US" sz="800" b="1" dirty="0">
                <a:solidFill>
                  <a:srgbClr val="15213F"/>
                </a:solidFill>
                <a:latin typeface="Roboto" pitchFamily="34" charset="0"/>
                <a:ea typeface="Roboto" pitchFamily="34" charset="-122"/>
                <a:cs typeface="Roboto" pitchFamily="34" charset="-120"/>
              </a:rPr>
              <a:t>Situation:</a:t>
            </a:r>
            <a:r>
              <a:rPr lang="en-US" sz="800" dirty="0">
                <a:solidFill>
                  <a:srgbClr val="15213F"/>
                </a:solidFill>
                <a:latin typeface="Roboto" pitchFamily="34" charset="0"/>
                <a:ea typeface="Roboto" pitchFamily="34" charset="-122"/>
                <a:cs typeface="Roboto" pitchFamily="34" charset="-120"/>
              </a:rPr>
              <a:t> [Describe access to learning for children in ECs — Temporary Learning Spaces (TLS), attendance, psychosocial support in schools.]</a:t>
            </a:r>
            <a:endParaRPr lang="en-US" sz="800" dirty="0"/>
          </a:p>
        </p:txBody>
      </p:sp>
      <p:sp>
        <p:nvSpPr>
          <p:cNvPr id="34" name="Text 27"/>
          <p:cNvSpPr/>
          <p:nvPr/>
        </p:nvSpPr>
        <p:spPr>
          <a:xfrm>
            <a:off x="3914525" y="5877301"/>
            <a:ext cx="3279613" cy="685192"/>
          </a:xfrm>
          <a:prstGeom prst="rect">
            <a:avLst/>
          </a:prstGeom>
          <a:noFill/>
          <a:ln/>
        </p:spPr>
        <p:txBody>
          <a:bodyPr wrap="square" lIns="0" tIns="0" rIns="0" bIns="0" rtlCol="0" anchor="t">
            <a:normAutofit/>
          </a:bodyPr>
          <a:lstStyle/>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Children enrolled in TLS: </a:t>
            </a:r>
            <a:r>
              <a:rPr lang="en-US" sz="800" b="1" dirty="0">
                <a:solidFill>
                  <a:srgbClr val="15213F"/>
                </a:solidFill>
                <a:latin typeface="Roboto" pitchFamily="34" charset="0"/>
                <a:ea typeface="Roboto" pitchFamily="34" charset="-122"/>
                <a:cs typeface="Roboto" pitchFamily="34" charset="-120"/>
              </a:rPr>
              <a:t>[XX,XXX]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TLS established: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Teachers trained / deployed: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Key gap: [e.g., learning materials shortage]</a:t>
            </a:r>
            <a:endParaRPr lang="en-US" sz="800" dirty="0"/>
          </a:p>
        </p:txBody>
      </p:sp>
      <p:sp>
        <p:nvSpPr>
          <p:cNvPr id="35" name="Shape 28"/>
          <p:cNvSpPr/>
          <p:nvPr/>
        </p:nvSpPr>
        <p:spPr>
          <a:xfrm>
            <a:off x="3914525" y="6680466"/>
            <a:ext cx="3279613" cy="7939"/>
          </a:xfrm>
          <a:prstGeom prst="rect">
            <a:avLst/>
          </a:prstGeom>
          <a:solidFill>
            <a:srgbClr val="15213F">
              <a:alpha val="50000"/>
            </a:srgbClr>
          </a:solidFill>
          <a:ln/>
        </p:spPr>
      </p:sp>
      <p:sp>
        <p:nvSpPr>
          <p:cNvPr id="36" name="Text 29"/>
          <p:cNvSpPr/>
          <p:nvPr/>
        </p:nvSpPr>
        <p:spPr>
          <a:xfrm>
            <a:off x="3914525" y="6806378"/>
            <a:ext cx="2106098"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3257B8"/>
                </a:solidFill>
                <a:latin typeface="Roboto Slab" pitchFamily="34" charset="0"/>
                <a:ea typeface="Roboto Slab" pitchFamily="34" charset="-122"/>
                <a:cs typeface="Roboto Slab" pitchFamily="34" charset="-120"/>
              </a:rPr>
              <a:t> Logistics &amp; Coordination</a:t>
            </a:r>
            <a:endParaRPr lang="en-US" sz="1000" dirty="0"/>
          </a:p>
        </p:txBody>
      </p:sp>
      <p:sp>
        <p:nvSpPr>
          <p:cNvPr id="37" name="Text 30"/>
          <p:cNvSpPr/>
          <p:nvPr/>
        </p:nvSpPr>
        <p:spPr>
          <a:xfrm>
            <a:off x="3914525" y="7061524"/>
            <a:ext cx="3279613" cy="685192"/>
          </a:xfrm>
          <a:prstGeom prst="rect">
            <a:avLst/>
          </a:prstGeom>
          <a:noFill/>
          <a:ln/>
        </p:spPr>
        <p:txBody>
          <a:bodyPr wrap="square" lIns="0" tIns="0" rIns="0" bIns="0" rtlCol="0" anchor="t">
            <a:normAutofit/>
          </a:bodyPr>
          <a:lstStyle/>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Active cluster partners: </a:t>
            </a:r>
            <a:r>
              <a:rPr lang="en-US" sz="800" b="1" dirty="0">
                <a:solidFill>
                  <a:srgbClr val="15213F"/>
                </a:solidFill>
                <a:latin typeface="Roboto" pitchFamily="34" charset="0"/>
                <a:ea typeface="Roboto" pitchFamily="34" charset="-122"/>
                <a:cs typeface="Roboto" pitchFamily="34" charset="-120"/>
              </a:rPr>
              <a:t>[XX]</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Last cluster meeting: </a:t>
            </a:r>
            <a:r>
              <a:rPr lang="en-US" sz="800" b="1" dirty="0">
                <a:solidFill>
                  <a:srgbClr val="15213F"/>
                </a:solidFill>
                <a:latin typeface="Roboto" pitchFamily="34" charset="0"/>
                <a:ea typeface="Roboto" pitchFamily="34" charset="-122"/>
                <a:cs typeface="Roboto" pitchFamily="34" charset="-120"/>
              </a:rPr>
              <a:t>[DD/MM/YYYY]</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Next cluster meeting: </a:t>
            </a:r>
            <a:r>
              <a:rPr lang="en-US" sz="800" b="1" dirty="0">
                <a:solidFill>
                  <a:srgbClr val="15213F"/>
                </a:solidFill>
                <a:latin typeface="Roboto" pitchFamily="34" charset="0"/>
                <a:ea typeface="Roboto" pitchFamily="34" charset="-122"/>
                <a:cs typeface="Roboto" pitchFamily="34" charset="-120"/>
              </a:rPr>
              <a:t>[DD/MM/YYYY]</a:t>
            </a:r>
            <a:endParaRPr lang="en-US" sz="800" dirty="0"/>
          </a:p>
          <a:p>
            <a:pPr marL="342900" indent="-342900" algn="l">
              <a:lnSpc>
                <a:spcPct val="118000"/>
              </a:lnSpc>
              <a:buSzPct val="100000"/>
              <a:buChar char="•"/>
            </a:pPr>
            <a:r>
              <a:rPr lang="en-US" sz="800" dirty="0">
                <a:solidFill>
                  <a:srgbClr val="15213F"/>
                </a:solidFill>
                <a:latin typeface="Roboto" pitchFamily="34" charset="0"/>
                <a:ea typeface="Roboto" pitchFamily="34" charset="-122"/>
                <a:cs typeface="Roboto" pitchFamily="34" charset="-120"/>
              </a:rPr>
              <a:t>Coordination platform: </a:t>
            </a:r>
            <a:r>
              <a:rPr lang="en-US" sz="800" b="1" dirty="0">
                <a:solidFill>
                  <a:srgbClr val="15213F"/>
                </a:solidFill>
                <a:latin typeface="Roboto" pitchFamily="34" charset="0"/>
                <a:ea typeface="Roboto" pitchFamily="34" charset="-122"/>
                <a:cs typeface="Roboto" pitchFamily="34" charset="-120"/>
              </a:rPr>
              <a:t>ReliefWeb / HDX / [URL]</a:t>
            </a:r>
            <a:endParaRPr lang="en-US" sz="800" dirty="0"/>
          </a:p>
        </p:txBody>
      </p:sp>
      <p:sp>
        <p:nvSpPr>
          <p:cNvPr id="38" name="Shape 31"/>
          <p:cNvSpPr/>
          <p:nvPr/>
        </p:nvSpPr>
        <p:spPr>
          <a:xfrm>
            <a:off x="371766" y="7866597"/>
            <a:ext cx="2218594" cy="1034926"/>
          </a:xfrm>
          <a:prstGeom prst="roundRect">
            <a:avLst>
              <a:gd name="adj" fmla="val 1540"/>
            </a:avLst>
          </a:prstGeom>
          <a:solidFill>
            <a:srgbClr val="E9ECF2"/>
          </a:solidFill>
          <a:ln/>
        </p:spPr>
      </p:sp>
      <p:sp>
        <p:nvSpPr>
          <p:cNvPr id="39" name="Text 32"/>
          <p:cNvSpPr/>
          <p:nvPr/>
        </p:nvSpPr>
        <p:spPr>
          <a:xfrm>
            <a:off x="477985" y="7972816"/>
            <a:ext cx="1327858"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15213F"/>
                </a:solidFill>
                <a:latin typeface="Roboto Slab" pitchFamily="34" charset="0"/>
                <a:ea typeface="Roboto Slab" pitchFamily="34" charset="-122"/>
                <a:cs typeface="Roboto Slab" pitchFamily="34" charset="-120"/>
              </a:rPr>
              <a:t> Priority Gaps</a:t>
            </a:r>
            <a:endParaRPr lang="en-US" sz="1000" dirty="0"/>
          </a:p>
        </p:txBody>
      </p:sp>
      <p:sp>
        <p:nvSpPr>
          <p:cNvPr id="40" name="Text 33"/>
          <p:cNvSpPr/>
          <p:nvPr/>
        </p:nvSpPr>
        <p:spPr>
          <a:xfrm>
            <a:off x="477985" y="8195408"/>
            <a:ext cx="2006156" cy="449922"/>
          </a:xfrm>
          <a:prstGeom prst="rect">
            <a:avLst/>
          </a:prstGeom>
          <a:noFill/>
          <a:ln/>
        </p:spPr>
        <p:txBody>
          <a:bodyPr wrap="square" lIns="0" tIns="0" rIns="0" bIns="0" rtlCol="0" anchor="t">
            <a:normAutofit/>
          </a:bodyPr>
          <a:lstStyle/>
          <a:p>
            <a:pPr marL="0" indent="0" algn="l">
              <a:lnSpc>
                <a:spcPct val="118000"/>
              </a:lnSpc>
              <a:buNone/>
            </a:pPr>
            <a:r>
              <a:rPr lang="en-US" sz="800" dirty="0">
                <a:solidFill>
                  <a:srgbClr val="15213F"/>
                </a:solidFill>
                <a:latin typeface="Roboto" pitchFamily="34" charset="0"/>
                <a:ea typeface="Roboto" pitchFamily="34" charset="-122"/>
                <a:cs typeface="Roboto" pitchFamily="34" charset="-120"/>
              </a:rPr>
              <a:t>[List the top 2–3 unmet needs or access constraints requiring urgent cluster attention or donor escalation.]</a:t>
            </a:r>
            <a:endParaRPr lang="en-US" sz="800" dirty="0"/>
          </a:p>
        </p:txBody>
      </p:sp>
      <p:sp>
        <p:nvSpPr>
          <p:cNvPr id="41" name="Shape 34"/>
          <p:cNvSpPr/>
          <p:nvPr/>
        </p:nvSpPr>
        <p:spPr>
          <a:xfrm>
            <a:off x="2671655" y="7866597"/>
            <a:ext cx="2218656" cy="1034926"/>
          </a:xfrm>
          <a:prstGeom prst="roundRect">
            <a:avLst>
              <a:gd name="adj" fmla="val 1540"/>
            </a:avLst>
          </a:prstGeom>
          <a:solidFill>
            <a:srgbClr val="E9ECF2"/>
          </a:solidFill>
          <a:ln/>
        </p:spPr>
      </p:sp>
      <p:sp>
        <p:nvSpPr>
          <p:cNvPr id="42" name="Text 35"/>
          <p:cNvSpPr/>
          <p:nvPr/>
        </p:nvSpPr>
        <p:spPr>
          <a:xfrm>
            <a:off x="2777873" y="7972816"/>
            <a:ext cx="1393768"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15213F"/>
                </a:solidFill>
                <a:latin typeface="Roboto Slab" pitchFamily="34" charset="0"/>
                <a:ea typeface="Roboto Slab" pitchFamily="34" charset="-122"/>
                <a:cs typeface="Roboto Slab" pitchFamily="34" charset="-120"/>
              </a:rPr>
              <a:t> Immediate Actions</a:t>
            </a:r>
            <a:endParaRPr lang="en-US" sz="1000" dirty="0"/>
          </a:p>
        </p:txBody>
      </p:sp>
      <p:sp>
        <p:nvSpPr>
          <p:cNvPr id="43" name="Text 36"/>
          <p:cNvSpPr/>
          <p:nvPr/>
        </p:nvSpPr>
        <p:spPr>
          <a:xfrm>
            <a:off x="2777873" y="8195408"/>
            <a:ext cx="2006218" cy="599897"/>
          </a:xfrm>
          <a:prstGeom prst="rect">
            <a:avLst/>
          </a:prstGeom>
          <a:noFill/>
          <a:ln/>
        </p:spPr>
        <p:txBody>
          <a:bodyPr wrap="square" lIns="0" tIns="0" rIns="0" bIns="0" rtlCol="0" anchor="t">
            <a:normAutofit/>
          </a:bodyPr>
          <a:lstStyle/>
          <a:p>
            <a:pPr marL="0" indent="0" algn="l">
              <a:lnSpc>
                <a:spcPct val="118000"/>
              </a:lnSpc>
              <a:buNone/>
            </a:pPr>
            <a:r>
              <a:rPr lang="en-US" sz="800" dirty="0">
                <a:solidFill>
                  <a:srgbClr val="15213F"/>
                </a:solidFill>
                <a:latin typeface="Roboto" pitchFamily="34" charset="0"/>
                <a:ea typeface="Roboto" pitchFamily="34" charset="-122"/>
                <a:cs typeface="Roboto" pitchFamily="34" charset="-120"/>
              </a:rPr>
              <a:t>[List 2–3 planned responses or coordinated actions the cluster will undertake in the next 72 hours or reporting cycle.]</a:t>
            </a:r>
            <a:endParaRPr lang="en-US" sz="800" dirty="0"/>
          </a:p>
        </p:txBody>
      </p:sp>
      <p:sp>
        <p:nvSpPr>
          <p:cNvPr id="44" name="Shape 37"/>
          <p:cNvSpPr/>
          <p:nvPr/>
        </p:nvSpPr>
        <p:spPr>
          <a:xfrm>
            <a:off x="4971605" y="7866597"/>
            <a:ext cx="2218656" cy="1034926"/>
          </a:xfrm>
          <a:prstGeom prst="roundRect">
            <a:avLst>
              <a:gd name="adj" fmla="val 1540"/>
            </a:avLst>
          </a:prstGeom>
          <a:solidFill>
            <a:srgbClr val="E9ECF2"/>
          </a:solidFill>
          <a:ln/>
        </p:spPr>
      </p:sp>
      <p:sp>
        <p:nvSpPr>
          <p:cNvPr id="45" name="Text 38"/>
          <p:cNvSpPr/>
          <p:nvPr/>
        </p:nvSpPr>
        <p:spPr>
          <a:xfrm>
            <a:off x="5077824" y="7972816"/>
            <a:ext cx="1327858" cy="173852"/>
          </a:xfrm>
          <a:prstGeom prst="rect">
            <a:avLst/>
          </a:prstGeom>
          <a:noFill/>
          <a:ln/>
        </p:spPr>
        <p:txBody>
          <a:bodyPr wrap="none" lIns="0" tIns="0" rIns="0" bIns="0" rtlCol="0" anchor="t"/>
          <a:lstStyle/>
          <a:p>
            <a:pPr marL="0" indent="0" algn="l">
              <a:lnSpc>
                <a:spcPct val="104000"/>
              </a:lnSpc>
              <a:buNone/>
            </a:pPr>
            <a:r>
              <a:rPr lang="en-US" sz="1000" dirty="0">
                <a:solidFill>
                  <a:srgbClr val="000000"/>
                </a:solidFill>
                <a:latin typeface="Roboto Slab" pitchFamily="34" charset="0"/>
                <a:ea typeface="Roboto Slab" pitchFamily="34" charset="-122"/>
                <a:cs typeface="Roboto Slab" pitchFamily="34" charset="-120"/>
              </a:rPr>
              <a:t>📣</a:t>
            </a:r>
            <a:r>
              <a:rPr lang="en-US" sz="1000" dirty="0">
                <a:solidFill>
                  <a:srgbClr val="15213F"/>
                </a:solidFill>
                <a:latin typeface="Roboto Slab" pitchFamily="34" charset="0"/>
                <a:ea typeface="Roboto Slab" pitchFamily="34" charset="-122"/>
                <a:cs typeface="Roboto Slab" pitchFamily="34" charset="-120"/>
              </a:rPr>
              <a:t> Advocacy Ask</a:t>
            </a:r>
            <a:endParaRPr lang="en-US" sz="1000" dirty="0"/>
          </a:p>
        </p:txBody>
      </p:sp>
      <p:sp>
        <p:nvSpPr>
          <p:cNvPr id="46" name="Text 39"/>
          <p:cNvSpPr/>
          <p:nvPr/>
        </p:nvSpPr>
        <p:spPr>
          <a:xfrm>
            <a:off x="5077824" y="8195408"/>
            <a:ext cx="2006218" cy="599897"/>
          </a:xfrm>
          <a:prstGeom prst="rect">
            <a:avLst/>
          </a:prstGeom>
          <a:noFill/>
          <a:ln/>
        </p:spPr>
        <p:txBody>
          <a:bodyPr wrap="square" lIns="0" tIns="0" rIns="0" bIns="0" rtlCol="0" anchor="t">
            <a:normAutofit/>
          </a:bodyPr>
          <a:lstStyle/>
          <a:p>
            <a:pPr marL="0" indent="0" algn="l">
              <a:lnSpc>
                <a:spcPct val="118000"/>
              </a:lnSpc>
              <a:buNone/>
            </a:pPr>
            <a:r>
              <a:rPr lang="en-US" sz="800" dirty="0">
                <a:solidFill>
                  <a:srgbClr val="15213F"/>
                </a:solidFill>
                <a:latin typeface="Roboto" pitchFamily="34" charset="0"/>
                <a:ea typeface="Roboto" pitchFamily="34" charset="-122"/>
                <a:cs typeface="Roboto" pitchFamily="34" charset="-120"/>
              </a:rPr>
              <a:t>[Summarize the single most important ask to donors, government, or coordination actors — funding gap, access issue, or policy decision required.]</a:t>
            </a:r>
            <a:endParaRPr lang="en-US" sz="800" dirty="0"/>
          </a:p>
        </p:txBody>
      </p:sp>
      <p:sp>
        <p:nvSpPr>
          <p:cNvPr id="47" name="Shape 40"/>
          <p:cNvSpPr/>
          <p:nvPr/>
        </p:nvSpPr>
        <p:spPr>
          <a:xfrm>
            <a:off x="371766" y="8992973"/>
            <a:ext cx="6818495" cy="684022"/>
          </a:xfrm>
          <a:prstGeom prst="roundRect">
            <a:avLst>
              <a:gd name="adj" fmla="val 2330"/>
            </a:avLst>
          </a:prstGeom>
          <a:solidFill>
            <a:srgbClr val="B6D6FC"/>
          </a:solidFill>
          <a:ln/>
        </p:spPr>
      </p:sp>
      <p:pic>
        <p:nvPicPr>
          <p:cNvPr id="48" name="Image 5" descr="preencoded.png"/>
          <p:cNvPicPr>
            <a:picLocks noChangeAspect="1"/>
          </p:cNvPicPr>
          <p:nvPr/>
        </p:nvPicPr>
        <p:blipFill>
          <a:blip r:embed="rId5"/>
          <a:stretch>
            <a:fillRect/>
          </a:stretch>
        </p:blipFill>
        <p:spPr>
          <a:xfrm>
            <a:off x="477985" y="9143008"/>
            <a:ext cx="132743" cy="106219"/>
          </a:xfrm>
          <a:prstGeom prst="rect">
            <a:avLst/>
          </a:prstGeom>
        </p:spPr>
      </p:pic>
      <p:sp>
        <p:nvSpPr>
          <p:cNvPr id="49" name="Text 41"/>
          <p:cNvSpPr/>
          <p:nvPr/>
        </p:nvSpPr>
        <p:spPr>
          <a:xfrm>
            <a:off x="716946" y="9100791"/>
            <a:ext cx="6367096" cy="449922"/>
          </a:xfrm>
          <a:prstGeom prst="rect">
            <a:avLst/>
          </a:prstGeom>
          <a:noFill/>
          <a:ln/>
        </p:spPr>
        <p:txBody>
          <a:bodyPr wrap="square" lIns="0" tIns="0" rIns="0" bIns="0" rtlCol="0" anchor="t">
            <a:normAutofit/>
          </a:bodyPr>
          <a:lstStyle/>
          <a:p>
            <a:pPr marL="0" indent="0" algn="l">
              <a:lnSpc>
                <a:spcPct val="118000"/>
              </a:lnSpc>
              <a:buNone/>
            </a:pPr>
            <a:r>
              <a:rPr lang="en-US" sz="800" b="1" dirty="0">
                <a:solidFill>
                  <a:srgbClr val="000000"/>
                </a:solidFill>
                <a:latin typeface="Roboto" pitchFamily="34" charset="0"/>
                <a:ea typeface="Roboto" pitchFamily="34" charset="-122"/>
                <a:cs typeface="Roboto" pitchFamily="34" charset="-120"/>
              </a:rPr>
              <a:t>Contact &amp; Distribution:</a:t>
            </a:r>
            <a:r>
              <a:rPr lang="en-US" sz="800" dirty="0">
                <a:solidFill>
                  <a:srgbClr val="000000"/>
                </a:solidFill>
                <a:latin typeface="Roboto" pitchFamily="34" charset="0"/>
                <a:ea typeface="Roboto" pitchFamily="34" charset="-122"/>
                <a:cs typeface="Roboto" pitchFamily="34" charset="-120"/>
              </a:rPr>
              <a:t> This sitrep is produced by the DECM Cluster Coordination Team. For further information, contact: </a:t>
            </a:r>
            <a:r>
              <a:rPr lang="en-US" sz="800" b="1" dirty="0">
                <a:solidFill>
                  <a:srgbClr val="000000"/>
                </a:solidFill>
                <a:latin typeface="Roboto" pitchFamily="34" charset="0"/>
                <a:ea typeface="Roboto" pitchFamily="34" charset="-122"/>
                <a:cs typeface="Roboto" pitchFamily="34" charset="-120"/>
              </a:rPr>
              <a:t>IOM Vanuatu</a:t>
            </a:r>
            <a:r>
              <a:rPr lang="en-US" sz="800" dirty="0">
                <a:solidFill>
                  <a:srgbClr val="000000"/>
                </a:solidFill>
                <a:latin typeface="Roboto" pitchFamily="34" charset="0"/>
                <a:ea typeface="Roboto" pitchFamily="34" charset="-122"/>
                <a:cs typeface="Roboto" pitchFamily="34" charset="-120"/>
              </a:rPr>
              <a:t> — [email@iom.int] | </a:t>
            </a:r>
            <a:r>
              <a:rPr lang="en-US" sz="800" b="1" dirty="0">
                <a:solidFill>
                  <a:srgbClr val="000000"/>
                </a:solidFill>
                <a:latin typeface="Roboto" pitchFamily="34" charset="0"/>
                <a:ea typeface="Roboto" pitchFamily="34" charset="-122"/>
                <a:cs typeface="Roboto" pitchFamily="34" charset="-120"/>
              </a:rPr>
              <a:t>NDMO</a:t>
            </a:r>
            <a:r>
              <a:rPr lang="en-US" sz="800" dirty="0">
                <a:solidFill>
                  <a:srgbClr val="000000"/>
                </a:solidFill>
                <a:latin typeface="Roboto" pitchFamily="34" charset="0"/>
                <a:ea typeface="Roboto" pitchFamily="34" charset="-122"/>
                <a:cs typeface="Roboto" pitchFamily="34" charset="-120"/>
              </a:rPr>
              <a:t> — [email@gov.vu] | Cluster mailing list: [decm-cluster@gmail.com] | Published on ReliefWeb: [URL]</a:t>
            </a:r>
            <a:endParaRPr lang="en-US" sz="800" dirty="0"/>
          </a:p>
        </p:txBody>
      </p:sp>
      <p:pic>
        <p:nvPicPr>
          <p:cNvPr id="54" name="Picture 53">
            <a:extLst>
              <a:ext uri="{FF2B5EF4-FFF2-40B4-BE49-F238E27FC236}">
                <a16:creationId xmlns:a16="http://schemas.microsoft.com/office/drawing/2014/main" id="{56ECB64B-AFBE-42A1-8C8C-A3AE33DF86B8}"/>
              </a:ext>
            </a:extLst>
          </p:cNvPr>
          <p:cNvPicPr>
            <a:picLocks noChangeAspect="1"/>
          </p:cNvPicPr>
          <p:nvPr/>
        </p:nvPicPr>
        <p:blipFill>
          <a:blip r:embed="rId6"/>
          <a:stretch>
            <a:fillRect/>
          </a:stretch>
        </p:blipFill>
        <p:spPr>
          <a:xfrm>
            <a:off x="6251378" y="9820345"/>
            <a:ext cx="712633" cy="712633"/>
          </a:xfrm>
          <a:prstGeom prst="rect">
            <a:avLst/>
          </a:prstGeom>
        </p:spPr>
      </p:pic>
      <p:pic>
        <p:nvPicPr>
          <p:cNvPr id="55" name="Picture 54">
            <a:extLst>
              <a:ext uri="{FF2B5EF4-FFF2-40B4-BE49-F238E27FC236}">
                <a16:creationId xmlns:a16="http://schemas.microsoft.com/office/drawing/2014/main" id="{36CE48D4-B039-46F4-B4E4-F3ECB8917EEF}"/>
              </a:ext>
            </a:extLst>
          </p:cNvPr>
          <p:cNvPicPr>
            <a:picLocks noChangeAspect="1"/>
          </p:cNvPicPr>
          <p:nvPr/>
        </p:nvPicPr>
        <p:blipFill>
          <a:blip r:embed="rId7"/>
          <a:stretch>
            <a:fillRect/>
          </a:stretch>
        </p:blipFill>
        <p:spPr>
          <a:xfrm>
            <a:off x="660779" y="9790311"/>
            <a:ext cx="712634" cy="712634"/>
          </a:xfrm>
          <a:prstGeom prst="rect">
            <a:avLst/>
          </a:prstGeom>
        </p:spPr>
      </p:pic>
      <p:pic>
        <p:nvPicPr>
          <p:cNvPr id="56" name="Picture 55">
            <a:extLst>
              <a:ext uri="{FF2B5EF4-FFF2-40B4-BE49-F238E27FC236}">
                <a16:creationId xmlns:a16="http://schemas.microsoft.com/office/drawing/2014/main" id="{7D213C3F-8E54-4641-BE5B-A1F0DC71E47F}"/>
              </a:ext>
            </a:extLst>
          </p:cNvPr>
          <p:cNvPicPr>
            <a:picLocks noChangeAspect="1"/>
          </p:cNvPicPr>
          <p:nvPr/>
        </p:nvPicPr>
        <p:blipFill>
          <a:blip r:embed="rId8"/>
          <a:stretch>
            <a:fillRect/>
          </a:stretch>
        </p:blipFill>
        <p:spPr>
          <a:xfrm>
            <a:off x="3172832" y="9920511"/>
            <a:ext cx="1367317" cy="5155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e3aa31-02ea-49ed-a66a-ed78c5930a44">
      <Terms xmlns="http://schemas.microsoft.com/office/infopath/2007/PartnerControls"/>
    </lcf76f155ced4ddcb4097134ff3c332f>
    <TaxCatchAll xmlns="e35ea675-7fa3-48f4-991f-f31df5e43668" xsi:nil="true"/>
    <Thumbnail xmlns="d8e3aa31-02ea-49ed-a66a-ed78c5930a44"/>
    <Sort xmlns="d8e3aa31-02ea-49ed-a66a-ed78c5930a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91D933124D640928A6E1854C707F4" ma:contentTypeVersion="21" ma:contentTypeDescription="Create a new document." ma:contentTypeScope="" ma:versionID="1fe4d53e91d015c79d08ff5d53d092d6">
  <xsd:schema xmlns:xsd="http://www.w3.org/2001/XMLSchema" xmlns:xs="http://www.w3.org/2001/XMLSchema" xmlns:p="http://schemas.microsoft.com/office/2006/metadata/properties" xmlns:ns2="d8e3aa31-02ea-49ed-a66a-ed78c5930a44" xmlns:ns3="e35ea675-7fa3-48f4-991f-f31df5e43668" targetNamespace="http://schemas.microsoft.com/office/2006/metadata/properties" ma:root="true" ma:fieldsID="d8f65454531741a3fed1f4c3c66d57d2" ns2:_="" ns3:_="">
    <xsd:import namespace="d8e3aa31-02ea-49ed-a66a-ed78c5930a44"/>
    <xsd:import namespace="e35ea675-7fa3-48f4-991f-f31df5e436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Sort" minOccurs="0"/>
                <xsd:element ref="ns2:MediaLengthInSeconds" minOccurs="0"/>
                <xsd:element ref="ns2:lcf76f155ced4ddcb4097134ff3c332f" minOccurs="0"/>
                <xsd:element ref="ns3:TaxCatchAll" minOccurs="0"/>
                <xsd:element ref="ns2:Thumbnail"/>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3aa31-02ea-49ed-a66a-ed78c5930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ort" ma:index="20" nillable="true" ma:displayName="Sort" ma:format="Dropdown" ma:indexed="true" ma:internalName="Sort" ma:percentage="FALSE">
      <xsd:simpleType>
        <xsd:restriction base="dms:Number"/>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Thumbnail" ma:index="25" ma:displayName="Thumbnail" ma:format="Thumbnail" ma:internalName="Thumbnail">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5ea675-7fa3-48f4-991f-f31df5e436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967e2d5-3e61-4754-be87-4ca5415abe8f}" ma:internalName="TaxCatchAll" ma:showField="CatchAllData" ma:web="e35ea675-7fa3-48f4-991f-f31df5e436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4F03AE-58F8-422E-84FA-9607BE006355}">
  <ds:schemaRefs>
    <ds:schemaRef ds:uri="http://schemas.microsoft.com/office/2006/metadata/properties"/>
    <ds:schemaRef ds:uri="http://schemas.microsoft.com/office/infopath/2007/PartnerControls"/>
    <ds:schemaRef ds:uri="d8e3aa31-02ea-49ed-a66a-ed78c5930a44"/>
    <ds:schemaRef ds:uri="e35ea675-7fa3-48f4-991f-f31df5e43668"/>
  </ds:schemaRefs>
</ds:datastoreItem>
</file>

<file path=customXml/itemProps2.xml><?xml version="1.0" encoding="utf-8"?>
<ds:datastoreItem xmlns:ds="http://schemas.openxmlformats.org/officeDocument/2006/customXml" ds:itemID="{C0C9F1A1-C1BD-437A-906A-D759531A9D0B}">
  <ds:schemaRefs>
    <ds:schemaRef ds:uri="http://schemas.microsoft.com/sharepoint/v3/contenttype/forms"/>
  </ds:schemaRefs>
</ds:datastoreItem>
</file>

<file path=customXml/itemProps3.xml><?xml version="1.0" encoding="utf-8"?>
<ds:datastoreItem xmlns:ds="http://schemas.openxmlformats.org/officeDocument/2006/customXml" ds:itemID="{A4180BB3-BF23-474E-A846-B480CE883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e3aa31-02ea-49ed-a66a-ed78c5930a44"/>
    <ds:schemaRef ds:uri="e35ea675-7fa3-48f4-991f-f31df5e43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059aa38-f392-4105-be92-628035578272}" enabled="1" method="Standard" siteId="{1588262d-23fb-43b4-bd6e-bce49c8e6186}" removed="0"/>
</clbl:labelList>
</file>

<file path=docProps/app.xml><?xml version="1.0" encoding="utf-8"?>
<Properties xmlns="http://schemas.openxmlformats.org/officeDocument/2006/extended-properties" xmlns:vt="http://schemas.openxmlformats.org/officeDocument/2006/docPropsVTypes">
  <TotalTime>38</TotalTime>
  <Words>1051</Words>
  <Application>Microsoft Office PowerPoint</Application>
  <PresentationFormat>Custom</PresentationFormat>
  <Paragraphs>103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Administrator;Shantosh Karki</dc:creator>
  <cp:lastModifiedBy>KARKI Shantosh</cp:lastModifiedBy>
  <cp:revision>7</cp:revision>
  <dcterms:created xsi:type="dcterms:W3CDTF">2026-05-21T12:23:37Z</dcterms:created>
  <dcterms:modified xsi:type="dcterms:W3CDTF">2026-06-11T10:57:05Z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0x01010098691D933124D640928A6E1854C707F4</vt:lpwstr>
  </property>
  <property fmtid="{D5CDD505-2E9C-101B-9397-08002B2CF9AE}" pid="3" name="MediaServiceImageTags">
    <vt:lpwstr/>
  </property>
</Properties>
</file>